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4">
  <p:sldMasterIdLst>
    <p:sldMasterId id="2147483672" r:id="rId1"/>
  </p:sldMasterIdLst>
  <p:notesMasterIdLst>
    <p:notesMasterId r:id="rId18"/>
  </p:notesMasterIdLst>
  <p:sldIdLst>
    <p:sldId id="337" r:id="rId2"/>
    <p:sldId id="377" r:id="rId3"/>
    <p:sldId id="371" r:id="rId4"/>
    <p:sldId id="393" r:id="rId5"/>
    <p:sldId id="392" r:id="rId6"/>
    <p:sldId id="372" r:id="rId7"/>
    <p:sldId id="391" r:id="rId8"/>
    <p:sldId id="396" r:id="rId9"/>
    <p:sldId id="397" r:id="rId10"/>
    <p:sldId id="399" r:id="rId11"/>
    <p:sldId id="398" r:id="rId12"/>
    <p:sldId id="401" r:id="rId13"/>
    <p:sldId id="400" r:id="rId14"/>
    <p:sldId id="403" r:id="rId15"/>
    <p:sldId id="394" r:id="rId16"/>
    <p:sldId id="395" r:id="rId1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2" d="100"/>
          <a:sy n="72" d="100"/>
        </p:scale>
        <p:origin x="-111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561E391-1D63-46DD-A354-F62F4676540F}" type="datetimeFigureOut">
              <a:rPr lang="fa-IR" smtClean="0"/>
              <a:pPr/>
              <a:t>1442/12/17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36E9482-4669-4975-A148-E7D396D0596E}" type="slidenum">
              <a:rPr lang="fa-IR" smtClean="0"/>
              <a:pPr/>
              <a:t>‹#›</a:t>
            </a:fld>
            <a:endParaRPr lang="fa-IR"/>
          </a:p>
        </p:txBody>
      </p:sp>
    </p:spTree>
    <p:extLst>
      <p:ext uri="{BB962C8B-B14F-4D97-AF65-F5344CB8AC3E}">
        <p14:creationId xmlns:p14="http://schemas.microsoft.com/office/powerpoint/2010/main" val="157309750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1143000" y="685800"/>
            <a:ext cx="4572000" cy="3429000"/>
          </a:xfrm>
          <a:ln/>
        </p:spPr>
      </p:sp>
      <p:sp>
        <p:nvSpPr>
          <p:cNvPr id="7171" name="Notes Placeholder 2"/>
          <p:cNvSpPr>
            <a:spLocks noGrp="1"/>
          </p:cNvSpPr>
          <p:nvPr>
            <p:ph type="body" idx="1"/>
          </p:nvPr>
        </p:nvSpPr>
        <p:spPr>
          <a:noFill/>
          <a:ln/>
        </p:spPr>
        <p:txBody>
          <a:bodyPr/>
          <a:lstStyle/>
          <a:p>
            <a:endParaRPr lang="fa-IR">
              <a:latin typeface="Arial" pitchFamily="34" charset="0"/>
              <a:cs typeface="Arial" pitchFamily="34" charset="0"/>
            </a:endParaRPr>
          </a:p>
        </p:txBody>
      </p:sp>
      <p:sp>
        <p:nvSpPr>
          <p:cNvPr id="7172" name="Slide Number Placeholder 3"/>
          <p:cNvSpPr>
            <a:spLocks noGrp="1"/>
          </p:cNvSpPr>
          <p:nvPr>
            <p:ph type="sldNum" sz="quarter" idx="5"/>
          </p:nvPr>
        </p:nvSpPr>
        <p:spPr>
          <a:noFill/>
        </p:spPr>
        <p:txBody>
          <a:bodyPr/>
          <a:lstStyle/>
          <a:p>
            <a:fld id="{4247F911-D96B-4579-8B79-D63CA411DE71}" type="slidenum">
              <a:rPr lang="ar-SA" altLang="en-US"/>
              <a:pPr/>
              <a:t>2</a:t>
            </a:fld>
            <a:endParaRPr lang="en-US" altLang="en-US"/>
          </a:p>
        </p:txBody>
      </p:sp>
    </p:spTree>
    <p:extLst>
      <p:ext uri="{BB962C8B-B14F-4D97-AF65-F5344CB8AC3E}">
        <p14:creationId xmlns:p14="http://schemas.microsoft.com/office/powerpoint/2010/main" val="2170830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1143000" y="685800"/>
            <a:ext cx="4572000" cy="3429000"/>
          </a:xfrm>
          <a:ln/>
        </p:spPr>
      </p:sp>
      <p:sp>
        <p:nvSpPr>
          <p:cNvPr id="7171" name="Notes Placeholder 2"/>
          <p:cNvSpPr>
            <a:spLocks noGrp="1"/>
          </p:cNvSpPr>
          <p:nvPr>
            <p:ph type="body" idx="1"/>
          </p:nvPr>
        </p:nvSpPr>
        <p:spPr>
          <a:noFill/>
          <a:ln/>
        </p:spPr>
        <p:txBody>
          <a:bodyPr/>
          <a:lstStyle/>
          <a:p>
            <a:endParaRPr lang="fa-IR">
              <a:latin typeface="Arial" pitchFamily="34" charset="0"/>
              <a:cs typeface="Arial" pitchFamily="34" charset="0"/>
            </a:endParaRPr>
          </a:p>
        </p:txBody>
      </p:sp>
      <p:sp>
        <p:nvSpPr>
          <p:cNvPr id="7172" name="Slide Number Placeholder 3"/>
          <p:cNvSpPr>
            <a:spLocks noGrp="1"/>
          </p:cNvSpPr>
          <p:nvPr>
            <p:ph type="sldNum" sz="quarter" idx="5"/>
          </p:nvPr>
        </p:nvSpPr>
        <p:spPr>
          <a:noFill/>
        </p:spPr>
        <p:txBody>
          <a:bodyPr/>
          <a:lstStyle/>
          <a:p>
            <a:fld id="{4247F911-D96B-4579-8B79-D63CA411DE71}" type="slidenum">
              <a:rPr lang="ar-SA" altLang="en-US"/>
              <a:pPr/>
              <a:t>15</a:t>
            </a:fld>
            <a:endParaRPr lang="en-US" altLang="en-US"/>
          </a:p>
        </p:txBody>
      </p:sp>
    </p:spTree>
    <p:extLst>
      <p:ext uri="{BB962C8B-B14F-4D97-AF65-F5344CB8AC3E}">
        <p14:creationId xmlns:p14="http://schemas.microsoft.com/office/powerpoint/2010/main" val="1260691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ctr">
              <a:defRPr sz="4800" b="1">
                <a:solidFill>
                  <a:schemeClr val="tx2"/>
                </a:solidFill>
                <a:effectLst/>
                <a:cs typeface="B Yagut" pitchFamily="2" charset="-78"/>
              </a:defRPr>
            </a:lvl1pPr>
            <a:extLst/>
          </a:lstStyle>
          <a:p>
            <a:r>
              <a:rPr kumimoji="0" lang="en-US"/>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ctr">
              <a:buNone/>
              <a:defRPr b="1">
                <a:solidFill>
                  <a:schemeClr val="tx2"/>
                </a:solidFill>
                <a:cs typeface="B Yagut" pitchFamily="2" charset="-7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endParaRPr kumimoji="0" lang="en-US" dirty="0"/>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12" descr="MOH logo.bmp"/>
          <p:cNvPicPr>
            <a:picLocks noChangeAspect="1"/>
          </p:cNvPicPr>
          <p:nvPr userDrawn="1"/>
        </p:nvPicPr>
        <p:blipFill>
          <a:blip r:embed="rId3" cstate="print">
            <a:clrChange>
              <a:clrFrom>
                <a:srgbClr val="FFFFFF"/>
              </a:clrFrom>
              <a:clrTo>
                <a:srgbClr val="FFFFFF">
                  <a:alpha val="0"/>
                </a:srgbClr>
              </a:clrTo>
            </a:clrChange>
            <a:lum bright="70000" contrast="-70000"/>
          </a:blip>
          <a:stretch>
            <a:fillRect/>
          </a:stretch>
        </p:blipFill>
        <p:spPr>
          <a:xfrm>
            <a:off x="200599" y="5257800"/>
            <a:ext cx="1481929" cy="1371600"/>
          </a:xfrm>
          <a:prstGeom prst="rect">
            <a:avLst/>
          </a:prstGeom>
        </p:spPr>
      </p:pic>
      <p:pic>
        <p:nvPicPr>
          <p:cNvPr id="14" name="Picture 13" descr="logo final moavenat copy.tif"/>
          <p:cNvPicPr>
            <a:picLocks noChangeAspect="1"/>
          </p:cNvPicPr>
          <p:nvPr userDrawn="1"/>
        </p:nvPicPr>
        <p:blipFill>
          <a:blip r:embed="rId4" cstate="print">
            <a:clrChange>
              <a:clrFrom>
                <a:srgbClr val="FDFDFD"/>
              </a:clrFrom>
              <a:clrTo>
                <a:srgbClr val="FDFDFD">
                  <a:alpha val="0"/>
                </a:srgbClr>
              </a:clrTo>
            </a:clrChange>
          </a:blip>
          <a:srcRect t="14444" b="24445"/>
          <a:stretch>
            <a:fillRect/>
          </a:stretch>
        </p:blipFill>
        <p:spPr>
          <a:xfrm>
            <a:off x="3962400" y="304799"/>
            <a:ext cx="1636162" cy="14284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87596C-ACC7-415F-BB98-0B98EE0A7759}" type="datetime8">
              <a:rPr lang="fa-IR" smtClean="0"/>
              <a:pPr/>
              <a:t>21/ژوئيه/26</a:t>
            </a:fld>
            <a:endParaRPr lang="fa-IR"/>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r>
              <a:rPr lang="fa-IR"/>
              <a:t>معاونت بهداشت</a:t>
            </a:r>
          </a:p>
        </p:txBody>
      </p:sp>
      <p:sp>
        <p:nvSpPr>
          <p:cNvPr id="6" name="Slide Number Placeholder 5"/>
          <p:cNvSpPr>
            <a:spLocks noGrp="1"/>
          </p:cNvSpPr>
          <p:nvPr>
            <p:ph type="sldNum" sz="quarter" idx="12"/>
          </p:nvPr>
        </p:nvSpPr>
        <p:spPr/>
        <p:txBody>
          <a:bodyPr/>
          <a:lstStyle/>
          <a:p>
            <a:fld id="{9AB8445F-1F25-4D3A-AA3F-E9667EDB3D54}"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DD4882-9B9C-4CB4-AA77-19A1D6C2FEC0}" type="datetime8">
              <a:rPr lang="fa-IR" smtClean="0"/>
              <a:pPr/>
              <a:t>21/ژوئيه/26</a:t>
            </a:fld>
            <a:endParaRPr lang="fa-IR"/>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r>
              <a:rPr lang="fa-IR"/>
              <a:t>معاونت بهداشت</a:t>
            </a:r>
          </a:p>
        </p:txBody>
      </p:sp>
      <p:sp>
        <p:nvSpPr>
          <p:cNvPr id="6" name="Slide Number Placeholder 5"/>
          <p:cNvSpPr>
            <a:spLocks noGrp="1"/>
          </p:cNvSpPr>
          <p:nvPr>
            <p:ph type="sldNum" sz="quarter" idx="12"/>
          </p:nvPr>
        </p:nvSpPr>
        <p:spPr/>
        <p:txBody>
          <a:bodyPr/>
          <a:lstStyle/>
          <a:p>
            <a:fld id="{9AB8445F-1F25-4D3A-AA3F-E9667EDB3D54}"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 y="0"/>
            <a:ext cx="9144000" cy="6858000"/>
          </a:xfrm>
        </p:spPr>
        <p:txBody>
          <a:bodyPr rtlCol="0">
            <a:normAutofit/>
          </a:bodyPr>
          <a:lstStyle/>
          <a:p>
            <a:pPr lvl="0"/>
            <a:endParaRPr lang="en-US" noProof="0"/>
          </a:p>
        </p:txBody>
      </p:sp>
    </p:spTree>
    <p:extLst>
      <p:ext uri="{BB962C8B-B14F-4D97-AF65-F5344CB8AC3E}">
        <p14:creationId xmlns:p14="http://schemas.microsoft.com/office/powerpoint/2010/main" val="3158009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logo final moavenat copy.tif"/>
          <p:cNvPicPr>
            <a:picLocks noChangeAspect="1"/>
          </p:cNvPicPr>
          <p:nvPr userDrawn="1"/>
        </p:nvPicPr>
        <p:blipFill>
          <a:blip r:embed="rId2" cstate="print">
            <a:lum bright="70000" contrast="-70000"/>
          </a:blip>
          <a:srcRect t="11737" b="26376"/>
          <a:stretch>
            <a:fillRect/>
          </a:stretch>
        </p:blipFill>
        <p:spPr>
          <a:xfrm>
            <a:off x="2362200" y="1524000"/>
            <a:ext cx="4998823" cy="4419600"/>
          </a:xfrm>
          <a:prstGeom prst="rect">
            <a:avLst/>
          </a:prstGeom>
          <a:noFill/>
          <a:ln>
            <a:noFill/>
          </a:ln>
        </p:spPr>
      </p:pic>
      <p:sp>
        <p:nvSpPr>
          <p:cNvPr id="3" name="Content Placeholder 2"/>
          <p:cNvSpPr>
            <a:spLocks noGrp="1"/>
          </p:cNvSpPr>
          <p:nvPr>
            <p:ph idx="1"/>
          </p:nvPr>
        </p:nvSpPr>
        <p:spPr/>
        <p:txBody>
          <a:bodyPr/>
          <a:lstStyle>
            <a:lvl1pPr>
              <a:defRPr>
                <a:cs typeface="B Yagut" pitchFamily="2" charset="-78"/>
              </a:defRPr>
            </a:lvl1pPr>
            <a:lvl2pPr>
              <a:defRPr>
                <a:cs typeface="B Yagut" pitchFamily="2" charset="-78"/>
              </a:defRPr>
            </a:lvl2pPr>
            <a:lvl3pPr>
              <a:defRPr>
                <a:cs typeface="B Yagut" pitchFamily="2" charset="-78"/>
              </a:defRPr>
            </a:lvl3pPr>
            <a:lvl4pPr>
              <a:defRPr>
                <a:cs typeface="B Yagut" pitchFamily="2" charset="-78"/>
              </a:defRPr>
            </a:lvl4pPr>
            <a:lvl5pPr>
              <a:defRPr>
                <a:cs typeface="B Yagut" pitchFamily="2" charset="-78"/>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F4C554A8-3A9A-4AE0-A5FD-5F5051DC60A7}" type="datetime8">
              <a:rPr lang="fa-IR" smtClean="0"/>
              <a:pPr/>
              <a:t>21/ژوئيه/26</a:t>
            </a:fld>
            <a:endParaRPr lang="fa-IR"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lvl1pPr algn="ctr">
              <a:defRPr sz="1400" b="1">
                <a:cs typeface="B Yagut" pitchFamily="2" charset="-78"/>
              </a:defRPr>
            </a:lvl1pPr>
            <a:extLst/>
          </a:lstStyle>
          <a:p>
            <a:r>
              <a:rPr lang="fa-IR" dirty="0"/>
              <a:t>معاونت بهداشت</a:t>
            </a:r>
          </a:p>
        </p:txBody>
      </p:sp>
      <p:sp>
        <p:nvSpPr>
          <p:cNvPr id="6" name="Slide Number Placeholder 5"/>
          <p:cNvSpPr>
            <a:spLocks noGrp="1"/>
          </p:cNvSpPr>
          <p:nvPr>
            <p:ph type="sldNum" sz="quarter" idx="12"/>
          </p:nvPr>
        </p:nvSpPr>
        <p:spPr/>
        <p:txBody>
          <a:bodyPr/>
          <a:lstStyle/>
          <a:p>
            <a:fld id="{9AB8445F-1F25-4D3A-AA3F-E9667EDB3D54}" type="slidenum">
              <a:rPr lang="fa-IR" smtClean="0"/>
              <a:pPr/>
              <a:t>‹#›</a:t>
            </a:fld>
            <a:endParaRPr lang="fa-IR" dirty="0"/>
          </a:p>
        </p:txBody>
      </p:sp>
      <p:sp>
        <p:nvSpPr>
          <p:cNvPr id="7" name="Title 6"/>
          <p:cNvSpPr>
            <a:spLocks noGrp="1"/>
          </p:cNvSpPr>
          <p:nvPr>
            <p:ph type="title"/>
          </p:nvPr>
        </p:nvSpPr>
        <p:spPr/>
        <p:txBody>
          <a:bodyPr rtlCol="0"/>
          <a:lstStyle>
            <a:lvl1pPr>
              <a:defRPr>
                <a:effectLst/>
                <a:cs typeface="B Yagut" pitchFamily="2" charset="-78"/>
              </a:defRPr>
            </a:lvl1pPr>
            <a:extLst/>
          </a:lstStyle>
          <a:p>
            <a:r>
              <a:rPr kumimoji="0" lang="en-US"/>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58A4849-1686-419C-BD31-FD5181B18D2D}" type="datetime8">
              <a:rPr lang="fa-IR" smtClean="0"/>
              <a:pPr/>
              <a:t>21/ژوئيه/26</a:t>
            </a:fld>
            <a:endParaRPr lang="fa-IR"/>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r>
              <a:rPr lang="fa-IR"/>
              <a:t>معاونت بهداشت</a:t>
            </a:r>
          </a:p>
        </p:txBody>
      </p:sp>
      <p:sp>
        <p:nvSpPr>
          <p:cNvPr id="6" name="Slide Number Placeholder 5"/>
          <p:cNvSpPr>
            <a:spLocks noGrp="1"/>
          </p:cNvSpPr>
          <p:nvPr>
            <p:ph type="sldNum" sz="quarter" idx="12"/>
          </p:nvPr>
        </p:nvSpPr>
        <p:spPr/>
        <p:txBody>
          <a:bodyPr/>
          <a:lstStyle/>
          <a:p>
            <a:fld id="{9AB8445F-1F25-4D3A-AA3F-E9667EDB3D54}"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4EE7548-A4E0-4079-ACC7-28C1F85CD3AA}" type="datetime8">
              <a:rPr lang="fa-IR" smtClean="0"/>
              <a:pPr/>
              <a:t>21/ژوئيه/26</a:t>
            </a:fld>
            <a:endParaRPr lang="fa-IR"/>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r>
              <a:rPr lang="fa-IR"/>
              <a:t>معاونت بهداشت</a:t>
            </a:r>
          </a:p>
        </p:txBody>
      </p:sp>
      <p:sp>
        <p:nvSpPr>
          <p:cNvPr id="7" name="Slide Number Placeholder 6"/>
          <p:cNvSpPr>
            <a:spLocks noGrp="1"/>
          </p:cNvSpPr>
          <p:nvPr>
            <p:ph type="sldNum" sz="quarter" idx="12"/>
          </p:nvPr>
        </p:nvSpPr>
        <p:spPr/>
        <p:txBody>
          <a:bodyPr/>
          <a:lstStyle/>
          <a:p>
            <a:fld id="{9AB8445F-1F25-4D3A-AA3F-E9667EDB3D54}" type="slidenum">
              <a:rPr lang="fa-IR" smtClean="0"/>
              <a:pPr/>
              <a:t>‹#›</a:t>
            </a:fld>
            <a:endParaRPr lang="fa-IR"/>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48D9FFD-9153-4824-BC9F-3E4A8251C233}" type="datetime8">
              <a:rPr lang="fa-IR" smtClean="0"/>
              <a:pPr/>
              <a:t>21/ژوئيه/26</a:t>
            </a:fld>
            <a:endParaRPr lang="fa-IR"/>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p>
            <a:r>
              <a:rPr lang="fa-IR"/>
              <a:t>معاونت بهداشت</a:t>
            </a:r>
          </a:p>
        </p:txBody>
      </p:sp>
      <p:sp>
        <p:nvSpPr>
          <p:cNvPr id="9" name="Slide Number Placeholder 8"/>
          <p:cNvSpPr>
            <a:spLocks noGrp="1"/>
          </p:cNvSpPr>
          <p:nvPr>
            <p:ph type="sldNum" sz="quarter" idx="12"/>
          </p:nvPr>
        </p:nvSpPr>
        <p:spPr/>
        <p:txBody>
          <a:bodyPr/>
          <a:lstStyle/>
          <a:p>
            <a:fld id="{9AB8445F-1F25-4D3A-AA3F-E9667EDB3D54}"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0C194F-BCCD-4BBB-84B1-65A0A51EA700}" type="datetime8">
              <a:rPr lang="fa-IR" smtClean="0"/>
              <a:pPr/>
              <a:t>21/ژوئيه/26</a:t>
            </a:fld>
            <a:endParaRPr lang="fa-IR"/>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r>
              <a:rPr lang="fa-IR"/>
              <a:t>معاونت بهداشت</a:t>
            </a:r>
          </a:p>
        </p:txBody>
      </p:sp>
      <p:sp>
        <p:nvSpPr>
          <p:cNvPr id="5" name="Slide Number Placeholder 4"/>
          <p:cNvSpPr>
            <a:spLocks noGrp="1"/>
          </p:cNvSpPr>
          <p:nvPr>
            <p:ph type="sldNum" sz="quarter" idx="12"/>
          </p:nvPr>
        </p:nvSpPr>
        <p:spPr/>
        <p:txBody>
          <a:bodyPr/>
          <a:lstStyle/>
          <a:p>
            <a:fld id="{9AB8445F-1F25-4D3A-AA3F-E9667EDB3D54}" type="slidenum">
              <a:rPr lang="fa-IR" smtClean="0"/>
              <a:pPr/>
              <a:t>‹#›</a:t>
            </a:fld>
            <a:endParaRPr lang="fa-IR"/>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FD62-086D-4684-BA51-7625D4F39708}" type="datetime8">
              <a:rPr lang="fa-IR" smtClean="0"/>
              <a:pPr/>
              <a:t>21/ژوئيه/26</a:t>
            </a:fld>
            <a:endParaRPr lang="fa-IR"/>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p>
            <a:r>
              <a:rPr lang="fa-IR"/>
              <a:t>معاونت بهداشت</a:t>
            </a:r>
          </a:p>
        </p:txBody>
      </p:sp>
      <p:sp>
        <p:nvSpPr>
          <p:cNvPr id="4" name="Slide Number Placeholder 3"/>
          <p:cNvSpPr>
            <a:spLocks noGrp="1"/>
          </p:cNvSpPr>
          <p:nvPr>
            <p:ph type="sldNum" sz="quarter" idx="12"/>
          </p:nvPr>
        </p:nvSpPr>
        <p:spPr/>
        <p:txBody>
          <a:bodyPr/>
          <a:lstStyle/>
          <a:p>
            <a:fld id="{9AB8445F-1F25-4D3A-AA3F-E9667EDB3D54}"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F1CC7BAC-C0D3-4D3D-8FF4-2FC4014F74C1}" type="datetime8">
              <a:rPr lang="fa-IR" smtClean="0"/>
              <a:pPr/>
              <a:t>21/ژوئيه/26</a:t>
            </a:fld>
            <a:endParaRPr lang="fa-IR"/>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r>
              <a:rPr lang="fa-IR"/>
              <a:t>معاونت بهداشت</a:t>
            </a:r>
          </a:p>
        </p:txBody>
      </p:sp>
      <p:sp>
        <p:nvSpPr>
          <p:cNvPr id="7" name="Slide Number Placeholder 6"/>
          <p:cNvSpPr>
            <a:spLocks noGrp="1"/>
          </p:cNvSpPr>
          <p:nvPr>
            <p:ph type="sldNum" sz="quarter" idx="12"/>
          </p:nvPr>
        </p:nvSpPr>
        <p:spPr/>
        <p:txBody>
          <a:bodyPr/>
          <a:lstStyle/>
          <a:p>
            <a:fld id="{9AB8445F-1F25-4D3A-AA3F-E9667EDB3D54}"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FD22C7B-C51A-419F-9C3C-28B373484841}" type="datetime8">
              <a:rPr lang="fa-IR" smtClean="0"/>
              <a:pPr/>
              <a:t>21/ژوئيه/26</a:t>
            </a:fld>
            <a:endParaRPr lang="fa-IR"/>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r>
              <a:rPr lang="fa-IR"/>
              <a:t>معاونت بهداشت</a:t>
            </a: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AB8445F-1F25-4D3A-AA3F-E9667EDB3D54}" type="slidenum">
              <a:rPr lang="fa-IR" smtClean="0"/>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logo final moavenat copy.tif"/>
          <p:cNvPicPr>
            <a:picLocks noChangeAspect="1"/>
          </p:cNvPicPr>
          <p:nvPr/>
        </p:nvPicPr>
        <p:blipFill>
          <a:blip r:embed="rId14" cstate="print">
            <a:lum bright="70000" contrast="-70000"/>
          </a:blip>
          <a:srcRect t="14444" b="24445"/>
          <a:stretch>
            <a:fillRect/>
          </a:stretch>
        </p:blipFill>
        <p:spPr>
          <a:xfrm>
            <a:off x="2209800" y="1600200"/>
            <a:ext cx="4800406" cy="4191000"/>
          </a:xfrm>
          <a:prstGeom prst="rect">
            <a:avLst/>
          </a:prstGeom>
        </p:spPr>
      </p:pic>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D7BCCA4-E6FD-446A-8A2A-9C7D1B7A054C}" type="datetime8">
              <a:rPr lang="fa-IR" smtClean="0"/>
              <a:pPr/>
              <a:t>21/ژوئيه/26</a:t>
            </a:fld>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cs typeface="B Zar" pitchFamily="2" charset="-78"/>
              </a:defRPr>
            </a:lvl1pPr>
            <a:extLst/>
          </a:lstStyle>
          <a:p>
            <a:fld id="{9AB8445F-1F25-4D3A-AA3F-E9667EDB3D54}" type="slidenum">
              <a:rPr lang="fa-IR" smtClean="0"/>
              <a:pPr/>
              <a:t>‹#›</a:t>
            </a:fld>
            <a:endParaRPr lang="fa-IR"/>
          </a:p>
        </p:txBody>
      </p:sp>
      <p:pic>
        <p:nvPicPr>
          <p:cNvPr id="16" name="Picture 15" descr="MOH logo.bmp"/>
          <p:cNvPicPr>
            <a:picLocks noChangeAspect="1"/>
          </p:cNvPicPr>
          <p:nvPr/>
        </p:nvPicPr>
        <p:blipFill>
          <a:blip r:embed="rId16" cstate="print">
            <a:clrChange>
              <a:clrFrom>
                <a:srgbClr val="FFFFFF"/>
              </a:clrFrom>
              <a:clrTo>
                <a:srgbClr val="FFFFFF">
                  <a:alpha val="0"/>
                </a:srgbClr>
              </a:clrTo>
            </a:clrChange>
            <a:lum bright="70000" contrast="-70000"/>
          </a:blip>
          <a:stretch>
            <a:fillRect/>
          </a:stretch>
        </p:blipFill>
        <p:spPr>
          <a:xfrm>
            <a:off x="2647" y="5943600"/>
            <a:ext cx="987953" cy="9144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r" rtl="1" eaLnBrk="1" latinLnBrk="0" hangingPunct="1">
        <a:spcBef>
          <a:spcPct val="0"/>
        </a:spcBef>
        <a:buNone/>
        <a:defRPr kumimoji="0" sz="4100" b="1" kern="1200">
          <a:solidFill>
            <a:schemeClr val="tx2"/>
          </a:solidFill>
          <a:effectLst/>
          <a:latin typeface="+mj-lt"/>
          <a:ea typeface="+mj-ea"/>
          <a:cs typeface="B Yagut" pitchFamily="2" charset="-78"/>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B Yagut" pitchFamily="2" charset="-78"/>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B Yagut" pitchFamily="2" charset="-78"/>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B Yagut" pitchFamily="2" charset="-78"/>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B Yagut" pitchFamily="2" charset="-78"/>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B Yagut" pitchFamily="2" charset="-78"/>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212976"/>
            <a:ext cx="7772400" cy="2001075"/>
          </a:xfrm>
        </p:spPr>
        <p:txBody>
          <a:bodyPr>
            <a:noAutofit/>
          </a:bodyPr>
          <a:lstStyle/>
          <a:p>
            <a:pPr>
              <a:lnSpc>
                <a:spcPct val="150000"/>
              </a:lnSpc>
            </a:pPr>
            <a:r>
              <a:rPr lang="fa-IR" sz="2800" dirty="0" smtClean="0">
                <a:solidFill>
                  <a:srgbClr val="00B050"/>
                </a:solidFill>
                <a:cs typeface="B Titr" panose="00000700000000000000" pitchFamily="2" charset="-78"/>
              </a:rPr>
              <a:t/>
            </a:r>
            <a:br>
              <a:rPr lang="fa-IR" sz="2800" dirty="0" smtClean="0">
                <a:solidFill>
                  <a:srgbClr val="00B050"/>
                </a:solidFill>
                <a:cs typeface="B Titr" panose="00000700000000000000" pitchFamily="2" charset="-78"/>
              </a:rPr>
            </a:br>
            <a:r>
              <a:rPr lang="fa-IR" sz="2800" dirty="0">
                <a:solidFill>
                  <a:srgbClr val="00B050"/>
                </a:solidFill>
                <a:cs typeface="B Titr" panose="00000700000000000000" pitchFamily="2" charset="-78"/>
              </a:rPr>
              <a:t/>
            </a:r>
            <a:br>
              <a:rPr lang="fa-IR" sz="2800" dirty="0">
                <a:solidFill>
                  <a:srgbClr val="00B050"/>
                </a:solidFill>
                <a:cs typeface="B Titr" panose="00000700000000000000" pitchFamily="2" charset="-78"/>
              </a:rPr>
            </a:br>
            <a:r>
              <a:rPr lang="fa-IR" sz="2800" dirty="0" smtClean="0">
                <a:solidFill>
                  <a:srgbClr val="00B050"/>
                </a:solidFill>
                <a:cs typeface="B Titr" panose="00000700000000000000" pitchFamily="2" charset="-78"/>
              </a:rPr>
              <a:t>با </a:t>
            </a:r>
            <a:r>
              <a:rPr lang="fa-IR" sz="2800" dirty="0">
                <a:solidFill>
                  <a:srgbClr val="00B050"/>
                </a:solidFill>
                <a:cs typeface="B Titr" panose="00000700000000000000" pitchFamily="2" charset="-78"/>
              </a:rPr>
              <a:t>یاد و نام آفریدگار هستی</a:t>
            </a:r>
            <a:br>
              <a:rPr lang="fa-IR" sz="2800" dirty="0">
                <a:solidFill>
                  <a:srgbClr val="00B050"/>
                </a:solidFill>
                <a:cs typeface="B Titr" panose="00000700000000000000" pitchFamily="2" charset="-78"/>
              </a:rPr>
            </a:br>
            <a:r>
              <a:rPr lang="fa-IR" sz="2800" dirty="0">
                <a:solidFill>
                  <a:srgbClr val="00B050"/>
                </a:solidFill>
                <a:cs typeface="B Titr" panose="00000700000000000000" pitchFamily="2" charset="-78"/>
              </a:rPr>
              <a:t/>
            </a:r>
            <a:br>
              <a:rPr lang="fa-IR" sz="2800" dirty="0">
                <a:solidFill>
                  <a:srgbClr val="00B050"/>
                </a:solidFill>
                <a:cs typeface="B Titr" panose="00000700000000000000" pitchFamily="2" charset="-78"/>
              </a:rPr>
            </a:br>
            <a:r>
              <a:rPr lang="fa-IR" sz="2800" dirty="0" smtClean="0">
                <a:solidFill>
                  <a:srgbClr val="00B050"/>
                </a:solidFill>
                <a:cs typeface="B Titr" panose="00000700000000000000" pitchFamily="2" charset="-78"/>
              </a:rPr>
              <a:t>کارگاه آموزش مجازی پروتکل مداخلات سلامت روانی اجتماعی برای بیماران بهبود یافته از کووید-19</a:t>
            </a:r>
            <a:r>
              <a:rPr lang="fa-IR" sz="2800" dirty="0">
                <a:solidFill>
                  <a:srgbClr val="00B050"/>
                </a:solidFill>
                <a:cs typeface="B Titr" panose="00000700000000000000" pitchFamily="2" charset="-78"/>
              </a:rPr>
              <a:t/>
            </a:r>
            <a:br>
              <a:rPr lang="fa-IR" sz="2800" dirty="0">
                <a:solidFill>
                  <a:srgbClr val="00B050"/>
                </a:solidFill>
                <a:cs typeface="B Titr" panose="00000700000000000000" pitchFamily="2" charset="-78"/>
              </a:rPr>
            </a:br>
            <a:r>
              <a:rPr lang="fa-IR" sz="2800" dirty="0">
                <a:solidFill>
                  <a:srgbClr val="00B050"/>
                </a:solidFill>
                <a:cs typeface="B Titr" panose="00000700000000000000" pitchFamily="2" charset="-78"/>
              </a:rPr>
              <a:t>تیرماه 1400 </a:t>
            </a:r>
            <a:endParaRPr lang="en-US" sz="2800" dirty="0">
              <a:solidFill>
                <a:srgbClr val="00B050"/>
              </a:solidFill>
              <a:cs typeface="B Titr" panose="00000700000000000000" pitchFamily="2" charset="-78"/>
            </a:endParaRPr>
          </a:p>
        </p:txBody>
      </p:sp>
      <p:pic>
        <p:nvPicPr>
          <p:cNvPr id="3" name="Picture 2" descr="Image result for ‫آرم وزارت بهداشت‬‎"/>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548680"/>
            <a:ext cx="1469032" cy="1109414"/>
          </a:xfrm>
          <a:prstGeom prst="roundRect">
            <a:avLst>
              <a:gd name="adj" fmla="val 8594"/>
            </a:avLst>
          </a:prstGeom>
          <a:solidFill>
            <a:srgbClr val="FDFCEA"/>
          </a:solidFill>
          <a:ln>
            <a:solidFill>
              <a:srgbClr val="FFFFFF"/>
            </a:solidFill>
          </a:ln>
          <a:effectLst>
            <a:outerShdw blurRad="50800" dist="50800" dir="5400000" algn="ctr" rotWithShape="0">
              <a:srgbClr val="FFFFFF"/>
            </a:outerShdw>
            <a:reflection blurRad="12700" stA="43000" endPos="28000" dist="5000" dir="5400000" sy="-100000" algn="bl" rotWithShape="0"/>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9048" y="404664"/>
            <a:ext cx="1446767" cy="138330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1221745"/>
            <a:ext cx="8208912" cy="1065676"/>
          </a:xfrm>
          <a:prstGeom prst="rect">
            <a:avLst/>
          </a:prstGeom>
        </p:spPr>
        <p:txBody>
          <a:bodyPr wrap="square">
            <a:spAutoFit/>
          </a:bodyPr>
          <a:lstStyle/>
          <a:p>
            <a:pPr>
              <a:lnSpc>
                <a:spcPct val="200000"/>
              </a:lnSpc>
            </a:pPr>
            <a:r>
              <a:rPr lang="fa-IR" sz="1100" b="1" dirty="0">
                <a:latin typeface="B Nazanin,Bold"/>
                <a:ea typeface="Calibri" panose="020F0502020204030204" pitchFamily="34" charset="0"/>
                <a:cs typeface="B Titr" panose="00000700000000000000" pitchFamily="2" charset="-78"/>
              </a:rPr>
              <a:t>یادآوری:</a:t>
            </a:r>
            <a:r>
              <a:rPr lang="en-US" sz="1100" b="1" dirty="0">
                <a:latin typeface="B Nazanin" panose="00000400000000000000" pitchFamily="2" charset="-78"/>
                <a:ea typeface="Calibri" panose="020F0502020204030204" pitchFamily="34" charset="0"/>
                <a:cs typeface="B Titr" panose="00000700000000000000" pitchFamily="2" charset="-78"/>
              </a:rPr>
              <a:t>- </a:t>
            </a:r>
            <a:r>
              <a:rPr lang="fa-IR" sz="1100" b="1" dirty="0">
                <a:latin typeface="B Nazanin" panose="00000400000000000000" pitchFamily="2" charset="-78"/>
                <a:ea typeface="Calibri" panose="020F0502020204030204" pitchFamily="34" charset="0"/>
                <a:cs typeface="B Titr" panose="00000700000000000000" pitchFamily="2" charset="-78"/>
              </a:rPr>
              <a:t>من سه کلمه خواهم گفت. شما بعد از این که من سه کلمه را گفتم تکرار کن. آماده</a:t>
            </a:r>
            <a:r>
              <a:rPr lang="en-US" sz="1100" b="1" dirty="0">
                <a:latin typeface="B Nazanin" panose="00000400000000000000" pitchFamily="2" charset="-78"/>
                <a:ea typeface="Calibri" panose="020F0502020204030204" pitchFamily="34" charset="0"/>
                <a:cs typeface="B Titr" panose="00000700000000000000" pitchFamily="2" charset="-78"/>
              </a:rPr>
              <a:t>‌</a:t>
            </a:r>
            <a:r>
              <a:rPr lang="fa-IR" sz="1100" b="1" dirty="0">
                <a:latin typeface="B Nazanin" panose="00000400000000000000" pitchFamily="2" charset="-78"/>
                <a:ea typeface="Calibri" panose="020F0502020204030204" pitchFamily="34" charset="0"/>
                <a:cs typeface="B Titr" panose="00000700000000000000" pitchFamily="2" charset="-78"/>
              </a:rPr>
              <a:t>اید؟</a:t>
            </a:r>
            <a:endParaRPr lang="en-US" sz="1100" b="1" dirty="0">
              <a:latin typeface="Calibri" panose="020F0502020204030204" pitchFamily="34" charset="0"/>
              <a:ea typeface="Calibri" panose="020F0502020204030204" pitchFamily="34" charset="0"/>
              <a:cs typeface="B Titr" panose="00000700000000000000" pitchFamily="2" charset="-78"/>
            </a:endParaRPr>
          </a:p>
          <a:p>
            <a:pPr>
              <a:lnSpc>
                <a:spcPct val="200000"/>
              </a:lnSpc>
            </a:pPr>
            <a:r>
              <a:rPr lang="fa-IR" sz="1100" b="1" dirty="0">
                <a:latin typeface="B Nazanin" panose="00000400000000000000" pitchFamily="2" charset="-78"/>
                <a:ea typeface="Calibri" panose="020F0502020204030204" pitchFamily="34" charset="0"/>
                <a:cs typeface="B Titr" panose="00000700000000000000" pitchFamily="2" charset="-78"/>
              </a:rPr>
              <a:t>مثال: سیب (مکث)، سکه (مکث)، میز (مکث). حالا این کلمات را پس از من تکرار کنید.) اما نمره کامل در اولین نوبت تکرار است</a:t>
            </a:r>
            <a:r>
              <a:rPr lang="en-US" sz="1100" b="1" dirty="0">
                <a:latin typeface="B Nazanin" panose="00000400000000000000" pitchFamily="2" charset="-78"/>
                <a:ea typeface="Calibri" panose="020F0502020204030204" pitchFamily="34" charset="0"/>
                <a:cs typeface="B Titr" panose="00000700000000000000" pitchFamily="2" charset="-78"/>
              </a:rPr>
              <a:t>(.</a:t>
            </a:r>
            <a:r>
              <a:rPr lang="fa-IR" sz="1100" b="1" dirty="0">
                <a:latin typeface="B Nazanin" panose="00000400000000000000" pitchFamily="2" charset="-78"/>
                <a:ea typeface="Calibri" panose="020F0502020204030204" pitchFamily="34" charset="0"/>
                <a:cs typeface="B Titr" panose="00000700000000000000" pitchFamily="2" charset="-78"/>
              </a:rPr>
              <a:t>،حالا لغت را به ذهن خود بسپار. من چند دقیقه دیگر مجدداً از شما خواهم پرسید</a:t>
            </a:r>
            <a:r>
              <a:rPr lang="en-US" sz="1100" b="1" dirty="0">
                <a:latin typeface="B Nazanin" panose="00000400000000000000" pitchFamily="2" charset="-78"/>
                <a:ea typeface="Calibri" panose="020F0502020204030204" pitchFamily="34" charset="0"/>
                <a:cs typeface="B Titr" panose="00000700000000000000" pitchFamily="2" charset="-78"/>
              </a:rPr>
              <a:t>.</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444501101"/>
              </p:ext>
            </p:extLst>
          </p:nvPr>
        </p:nvGraphicFramePr>
        <p:xfrm>
          <a:off x="2483768" y="2996952"/>
          <a:ext cx="4625975" cy="1005840"/>
        </p:xfrm>
        <a:graphic>
          <a:graphicData uri="http://schemas.openxmlformats.org/drawingml/2006/table">
            <a:tbl>
              <a:tblPr rtl="1" firstRow="1" firstCol="1" bandRow="1">
                <a:tableStyleId>{5C22544A-7EE6-4342-B048-85BDC9FD1C3A}</a:tableStyleId>
              </a:tblPr>
              <a:tblGrid>
                <a:gridCol w="586740">
                  <a:extLst>
                    <a:ext uri="{9D8B030D-6E8A-4147-A177-3AD203B41FA5}">
                      <a16:colId xmlns:a16="http://schemas.microsoft.com/office/drawing/2014/main" xmlns="" val="1281417568"/>
                    </a:ext>
                  </a:extLst>
                </a:gridCol>
                <a:gridCol w="1694815">
                  <a:extLst>
                    <a:ext uri="{9D8B030D-6E8A-4147-A177-3AD203B41FA5}">
                      <a16:colId xmlns:a16="http://schemas.microsoft.com/office/drawing/2014/main" xmlns="" val="3224957376"/>
                    </a:ext>
                  </a:extLst>
                </a:gridCol>
                <a:gridCol w="1172210">
                  <a:extLst>
                    <a:ext uri="{9D8B030D-6E8A-4147-A177-3AD203B41FA5}">
                      <a16:colId xmlns:a16="http://schemas.microsoft.com/office/drawing/2014/main" xmlns="" val="3493096836"/>
                    </a:ext>
                  </a:extLst>
                </a:gridCol>
                <a:gridCol w="1172210">
                  <a:extLst>
                    <a:ext uri="{9D8B030D-6E8A-4147-A177-3AD203B41FA5}">
                      <a16:colId xmlns:a16="http://schemas.microsoft.com/office/drawing/2014/main" xmlns="" val="1003882198"/>
                    </a:ext>
                  </a:extLst>
                </a:gridCol>
              </a:tblGrid>
              <a:tr h="0">
                <a:tc>
                  <a:txBody>
                    <a:bodyPr/>
                    <a:lstStyle/>
                    <a:p>
                      <a:pPr algn="ctr" rtl="1">
                        <a:lnSpc>
                          <a:spcPct val="150000"/>
                        </a:lnSpc>
                        <a:spcAft>
                          <a:spcPts val="0"/>
                        </a:spcAft>
                      </a:pPr>
                      <a:r>
                        <a:rPr lang="ar-SA" sz="1100" b="1" dirty="0">
                          <a:effectLst/>
                          <a:cs typeface="B Titr" panose="00000700000000000000" pitchFamily="2" charset="-78"/>
                        </a:rPr>
                        <a:t> </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SA" sz="1100" b="1" dirty="0">
                          <a:effectLst/>
                          <a:cs typeface="B Titr" panose="00000700000000000000" pitchFamily="2" charset="-78"/>
                        </a:rPr>
                        <a:t>کلمه</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SA" sz="1100" b="1">
                          <a:effectLst/>
                          <a:cs typeface="B Titr" panose="00000700000000000000" pitchFamily="2" charset="-78"/>
                        </a:rPr>
                        <a:t>نمره</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SA" sz="1100" b="1">
                          <a:effectLst/>
                          <a:cs typeface="B Titr" panose="00000700000000000000" pitchFamily="2" charset="-78"/>
                        </a:rPr>
                        <a:t>نمره</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43019283"/>
                  </a:ext>
                </a:extLst>
              </a:tr>
              <a:tr h="0">
                <a:tc>
                  <a:txBody>
                    <a:bodyPr/>
                    <a:lstStyle/>
                    <a:p>
                      <a:pPr algn="ctr" rtl="1">
                        <a:lnSpc>
                          <a:spcPct val="150000"/>
                        </a:lnSpc>
                        <a:spcAft>
                          <a:spcPts val="0"/>
                        </a:spcAft>
                      </a:pPr>
                      <a:r>
                        <a:rPr lang="ar-SA" sz="1100" b="1">
                          <a:effectLst/>
                          <a:cs typeface="B Titr" panose="00000700000000000000" pitchFamily="2" charset="-78"/>
                        </a:rPr>
                        <a:t>1</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SA" sz="1100" b="1" dirty="0">
                          <a:effectLst/>
                          <a:cs typeface="B Titr" panose="00000700000000000000" pitchFamily="2" charset="-78"/>
                        </a:rPr>
                        <a:t>سیب</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SA" sz="1100" b="1">
                          <a:effectLst/>
                          <a:cs typeface="B Titr" panose="00000700000000000000" pitchFamily="2" charset="-78"/>
                        </a:rPr>
                        <a:t>0</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SA" sz="1100" b="1">
                          <a:effectLst/>
                          <a:cs typeface="B Titr" panose="00000700000000000000" pitchFamily="2" charset="-78"/>
                        </a:rPr>
                        <a:t>1</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1462455"/>
                  </a:ext>
                </a:extLst>
              </a:tr>
              <a:tr h="0">
                <a:tc>
                  <a:txBody>
                    <a:bodyPr/>
                    <a:lstStyle/>
                    <a:p>
                      <a:pPr algn="ctr" rtl="1">
                        <a:lnSpc>
                          <a:spcPct val="150000"/>
                        </a:lnSpc>
                        <a:spcAft>
                          <a:spcPts val="0"/>
                        </a:spcAft>
                      </a:pPr>
                      <a:r>
                        <a:rPr lang="ar-SA" sz="1100" b="1">
                          <a:effectLst/>
                          <a:cs typeface="B Titr" panose="00000700000000000000" pitchFamily="2" charset="-78"/>
                        </a:rPr>
                        <a:t>2</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SA" sz="1100" b="1" dirty="0" smtClean="0">
                          <a:effectLst/>
                          <a:cs typeface="B Titr" panose="00000700000000000000" pitchFamily="2" charset="-78"/>
                        </a:rPr>
                        <a:t>سکه</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SA" sz="1100" b="1">
                          <a:effectLst/>
                          <a:cs typeface="B Titr" panose="00000700000000000000" pitchFamily="2" charset="-78"/>
                        </a:rPr>
                        <a:t>0</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SA" sz="1100" b="1">
                          <a:effectLst/>
                          <a:cs typeface="B Titr" panose="00000700000000000000" pitchFamily="2" charset="-78"/>
                        </a:rPr>
                        <a:t>1</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69356268"/>
                  </a:ext>
                </a:extLst>
              </a:tr>
              <a:tr h="201930">
                <a:tc>
                  <a:txBody>
                    <a:bodyPr/>
                    <a:lstStyle/>
                    <a:p>
                      <a:pPr algn="ctr" rtl="1">
                        <a:lnSpc>
                          <a:spcPct val="150000"/>
                        </a:lnSpc>
                        <a:spcAft>
                          <a:spcPts val="0"/>
                        </a:spcAft>
                      </a:pPr>
                      <a:r>
                        <a:rPr lang="ar-SA" sz="1100" b="1">
                          <a:effectLst/>
                          <a:cs typeface="B Titr" panose="00000700000000000000" pitchFamily="2" charset="-78"/>
                        </a:rPr>
                        <a:t>3</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SA" sz="1100" b="1" dirty="0">
                          <a:effectLst/>
                          <a:cs typeface="B Titr" panose="00000700000000000000" pitchFamily="2" charset="-78"/>
                        </a:rPr>
                        <a:t>میز</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SA" sz="1100" b="1">
                          <a:effectLst/>
                          <a:cs typeface="B Titr" panose="00000700000000000000" pitchFamily="2" charset="-78"/>
                        </a:rPr>
                        <a:t>0</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ar-SA" sz="1100" b="1" dirty="0">
                          <a:effectLst/>
                          <a:cs typeface="B Titr" panose="00000700000000000000" pitchFamily="2" charset="-78"/>
                        </a:rPr>
                        <a:t>1</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54866358"/>
                  </a:ext>
                </a:extLst>
              </a:tr>
            </a:tbl>
          </a:graphicData>
        </a:graphic>
      </p:graphicFrame>
      <p:sp>
        <p:nvSpPr>
          <p:cNvPr id="5" name="Rectangle 4"/>
          <p:cNvSpPr/>
          <p:nvPr/>
        </p:nvSpPr>
        <p:spPr>
          <a:xfrm>
            <a:off x="1259632" y="4725144"/>
            <a:ext cx="7164288" cy="579005"/>
          </a:xfrm>
          <a:prstGeom prst="rect">
            <a:avLst/>
          </a:prstGeom>
        </p:spPr>
        <p:txBody>
          <a:bodyPr wrap="square">
            <a:spAutoFit/>
          </a:bodyPr>
          <a:lstStyle/>
          <a:p>
            <a:pPr>
              <a:lnSpc>
                <a:spcPct val="150000"/>
              </a:lnSpc>
            </a:pPr>
            <a:r>
              <a:rPr lang="fa-IR" sz="1100" b="1" dirty="0">
                <a:latin typeface="B Mitra,Bold"/>
                <a:ea typeface="Calibri" panose="020F0502020204030204" pitchFamily="34" charset="0"/>
                <a:cs typeface="B Titr" panose="00000700000000000000" pitchFamily="2" charset="-78"/>
              </a:rPr>
              <a:t>توجه و محاسبه</a:t>
            </a:r>
            <a:r>
              <a:rPr lang="en-US" sz="1100" b="1" dirty="0">
                <a:latin typeface="B Mitra,Bold"/>
                <a:ea typeface="Calibri" panose="020F0502020204030204" pitchFamily="34" charset="0"/>
                <a:cs typeface="B Titr" panose="00000700000000000000" pitchFamily="2" charset="-78"/>
              </a:rPr>
              <a:t>:</a:t>
            </a:r>
            <a:endParaRPr lang="en-US" sz="1100" dirty="0">
              <a:latin typeface="Calibri" panose="020F0502020204030204" pitchFamily="34" charset="0"/>
              <a:ea typeface="Calibri" panose="020F0502020204030204" pitchFamily="34" charset="0"/>
              <a:cs typeface="B Titr" panose="00000700000000000000" pitchFamily="2" charset="-78"/>
            </a:endParaRPr>
          </a:p>
          <a:p>
            <a:pPr>
              <a:lnSpc>
                <a:spcPct val="150000"/>
              </a:lnSpc>
            </a:pPr>
            <a:r>
              <a:rPr lang="en-US" sz="1100" dirty="0">
                <a:latin typeface="B Mitra" panose="00000400000000000000" pitchFamily="2" charset="-78"/>
                <a:ea typeface="Calibri" panose="020F0502020204030204" pitchFamily="34" charset="0"/>
                <a:cs typeface="B Titr" panose="00000700000000000000" pitchFamily="2" charset="-78"/>
              </a:rPr>
              <a:t>*</a:t>
            </a:r>
            <a:r>
              <a:rPr lang="en-US" sz="1100" dirty="0">
                <a:latin typeface="B Nazanin" panose="00000400000000000000" pitchFamily="2" charset="-78"/>
                <a:ea typeface="Calibri" panose="020F0502020204030204" pitchFamily="34" charset="0"/>
                <a:cs typeface="B Titr" panose="00000700000000000000" pitchFamily="2" charset="-78"/>
              </a:rPr>
              <a:t> </a:t>
            </a:r>
            <a:r>
              <a:rPr lang="fa-IR" sz="1100" dirty="0">
                <a:latin typeface="B Mitra" panose="00000400000000000000" pitchFamily="2" charset="-78"/>
                <a:ea typeface="Calibri" panose="020F0502020204030204" pitchFamily="34" charset="0"/>
                <a:cs typeface="B Titr" panose="00000700000000000000" pitchFamily="2" charset="-78"/>
              </a:rPr>
              <a:t>معمولاً 3 </a:t>
            </a:r>
            <a:r>
              <a:rPr lang="fa-IR" sz="1100" dirty="0">
                <a:latin typeface="Calibri" panose="020F0502020204030204" pitchFamily="34" charset="0"/>
                <a:ea typeface="Calibri" panose="020F0502020204030204" pitchFamily="34" charset="0"/>
                <a:cs typeface="B Titr" panose="00000700000000000000" pitchFamily="2" charset="-78"/>
              </a:rPr>
              <a:t>–</a:t>
            </a:r>
            <a:r>
              <a:rPr lang="fa-IR" sz="1100" dirty="0">
                <a:latin typeface="B Mitra" panose="00000400000000000000" pitchFamily="2" charset="-78"/>
                <a:ea typeface="Calibri" panose="020F0502020204030204" pitchFamily="34" charset="0"/>
                <a:cs typeface="B Titr" panose="00000700000000000000" pitchFamily="2" charset="-78"/>
              </a:rPr>
              <a:t> 4 دقیقه بعد مجدداً سوال شود و به ازای هر پاسخ 1 نمره در نظر گرفته شود.</a:t>
            </a:r>
            <a:endParaRPr lang="en-US" sz="1100" dirty="0">
              <a:effectLst/>
              <a:latin typeface="Calibri" panose="020F0502020204030204" pitchFamily="34" charset="0"/>
              <a:ea typeface="Calibri" panose="020F0502020204030204" pitchFamily="34" charset="0"/>
              <a:cs typeface="B Titr" panose="00000700000000000000" pitchFamily="2" charset="-78"/>
            </a:endParaRPr>
          </a:p>
        </p:txBody>
      </p:sp>
      <p:sp>
        <p:nvSpPr>
          <p:cNvPr id="6" name="Rectangle 5"/>
          <p:cNvSpPr/>
          <p:nvPr/>
        </p:nvSpPr>
        <p:spPr>
          <a:xfrm>
            <a:off x="2771800" y="623653"/>
            <a:ext cx="3456383" cy="289951"/>
          </a:xfrm>
          <a:prstGeom prst="rect">
            <a:avLst/>
          </a:prstGeom>
          <a:solidFill>
            <a:schemeClr val="accent2"/>
          </a:solidFill>
        </p:spPr>
        <p:txBody>
          <a:bodyPr wrap="square">
            <a:spAutoFit/>
          </a:bodyPr>
          <a:lstStyle/>
          <a:p>
            <a:pPr algn="ctr">
              <a:lnSpc>
                <a:spcPct val="107000"/>
              </a:lnSpc>
              <a:spcBef>
                <a:spcPts val="200"/>
              </a:spcBef>
            </a:pPr>
            <a:r>
              <a:rPr lang="fa-IR" sz="1200" b="1" dirty="0">
                <a:latin typeface="Calibri Light" panose="020F0302020204030204" pitchFamily="34" charset="0"/>
                <a:ea typeface="Calibri" panose="020F0502020204030204" pitchFamily="34" charset="0"/>
                <a:cs typeface="B Titr" panose="00000700000000000000" pitchFamily="2" charset="-78"/>
              </a:rPr>
              <a:t>پرسشنامه ارزیابی شناختی</a:t>
            </a:r>
            <a:endParaRPr lang="en-US" sz="1200" b="1" dirty="0">
              <a:latin typeface="Calibri Light" panose="020F0302020204030204" pitchFamily="34" charset="0"/>
              <a:ea typeface="Calibri" panose="020F0502020204030204" pitchFamily="34" charset="0"/>
              <a:cs typeface="B Titr" panose="00000700000000000000" pitchFamily="2" charset="-78"/>
            </a:endParaRPr>
          </a:p>
        </p:txBody>
      </p:sp>
      <p:sp>
        <p:nvSpPr>
          <p:cNvPr id="7" name="Rectangle 6"/>
          <p:cNvSpPr/>
          <p:nvPr/>
        </p:nvSpPr>
        <p:spPr>
          <a:xfrm>
            <a:off x="8369365" y="6309320"/>
            <a:ext cx="274434" cy="215444"/>
          </a:xfrm>
          <a:prstGeom prst="rect">
            <a:avLst/>
          </a:prstGeom>
        </p:spPr>
        <p:txBody>
          <a:bodyPr wrap="none">
            <a:spAutoFit/>
          </a:bodyPr>
          <a:lstStyle/>
          <a:p>
            <a:r>
              <a:rPr lang="fa-IR" altLang="en-US" sz="800" dirty="0" smtClean="0">
                <a:cs typeface="B Titr" panose="00000700000000000000" pitchFamily="2" charset="-78"/>
              </a:rPr>
              <a:t>10</a:t>
            </a:r>
            <a:endParaRPr lang="en-US" altLang="en-US" sz="800" dirty="0">
              <a:cs typeface="B Titr" panose="00000700000000000000" pitchFamily="2" charset="-78"/>
            </a:endParaRPr>
          </a:p>
        </p:txBody>
      </p:sp>
    </p:spTree>
    <p:extLst>
      <p:ext uri="{BB962C8B-B14F-4D97-AF65-F5344CB8AC3E}">
        <p14:creationId xmlns:p14="http://schemas.microsoft.com/office/powerpoint/2010/main" val="2841745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1196752"/>
            <a:ext cx="7956376" cy="273473"/>
          </a:xfrm>
          <a:prstGeom prst="rect">
            <a:avLst/>
          </a:prstGeom>
        </p:spPr>
        <p:txBody>
          <a:bodyPr wrap="square">
            <a:spAutoFit/>
          </a:bodyPr>
          <a:lstStyle/>
          <a:p>
            <a:pPr>
              <a:lnSpc>
                <a:spcPct val="107000"/>
              </a:lnSpc>
            </a:pPr>
            <a:r>
              <a:rPr lang="fa-IR" sz="1100" b="1" dirty="0">
                <a:latin typeface="B Nazanin" panose="00000400000000000000" pitchFamily="2" charset="-78"/>
                <a:ea typeface="Calibri" panose="020F0502020204030204" pitchFamily="34" charset="0"/>
                <a:cs typeface="B Titr" panose="00000700000000000000" pitchFamily="2" charset="-78"/>
              </a:rPr>
              <a:t>حالا من علاقه دارم که شما از عدد 100، </a:t>
            </a:r>
            <a:r>
              <a:rPr lang="en-US" sz="1100" b="1" dirty="0" smtClean="0">
                <a:latin typeface="B Nazanin" panose="00000400000000000000" pitchFamily="2" charset="-78"/>
                <a:ea typeface="Calibri" panose="020F0502020204030204" pitchFamily="34" charset="0"/>
                <a:cs typeface="B Titr" panose="00000700000000000000" pitchFamily="2" charset="-78"/>
              </a:rPr>
              <a:t> </a:t>
            </a:r>
            <a:r>
              <a:rPr lang="fa-IR" sz="1100" b="1" dirty="0" smtClean="0">
                <a:latin typeface="B Nazanin" panose="00000400000000000000" pitchFamily="2" charset="-78"/>
                <a:ea typeface="Calibri" panose="020F0502020204030204" pitchFamily="34" charset="0"/>
                <a:cs typeface="B Titr" panose="00000700000000000000" pitchFamily="2" charset="-78"/>
              </a:rPr>
              <a:t>7</a:t>
            </a:r>
            <a:r>
              <a:rPr lang="en-US" sz="1100" b="1" dirty="0" smtClean="0">
                <a:latin typeface="B Nazanin" panose="00000400000000000000" pitchFamily="2" charset="-78"/>
                <a:ea typeface="Calibri" panose="020F0502020204030204" pitchFamily="34" charset="0"/>
                <a:cs typeface="B Titr" panose="00000700000000000000" pitchFamily="2" charset="-78"/>
              </a:rPr>
              <a:t> </a:t>
            </a:r>
            <a:r>
              <a:rPr lang="fa-IR" sz="1100" b="1" dirty="0" smtClean="0">
                <a:latin typeface="B Nazanin" panose="00000400000000000000" pitchFamily="2" charset="-78"/>
                <a:ea typeface="Calibri" panose="020F0502020204030204" pitchFamily="34" charset="0"/>
                <a:cs typeface="B Titr" panose="00000700000000000000" pitchFamily="2" charset="-78"/>
              </a:rPr>
              <a:t> تا</a:t>
            </a:r>
            <a:r>
              <a:rPr lang="en-US" sz="1100" b="1" dirty="0" smtClean="0">
                <a:latin typeface="B Nazanin" panose="00000400000000000000" pitchFamily="2" charset="-78"/>
                <a:ea typeface="Calibri" panose="020F0502020204030204" pitchFamily="34" charset="0"/>
                <a:cs typeface="B Titr" panose="00000700000000000000" pitchFamily="2" charset="-78"/>
              </a:rPr>
              <a:t> </a:t>
            </a:r>
            <a:r>
              <a:rPr lang="fa-IR" sz="1100" b="1" dirty="0" smtClean="0">
                <a:latin typeface="B Nazanin" panose="00000400000000000000" pitchFamily="2" charset="-78"/>
                <a:ea typeface="Calibri" panose="020F0502020204030204" pitchFamily="34" charset="0"/>
                <a:cs typeface="B Titr" panose="00000700000000000000" pitchFamily="2" charset="-78"/>
              </a:rPr>
              <a:t> 7</a:t>
            </a:r>
            <a:r>
              <a:rPr lang="en-US" sz="1100" b="1" dirty="0" smtClean="0">
                <a:latin typeface="B Nazanin" panose="00000400000000000000" pitchFamily="2" charset="-78"/>
                <a:ea typeface="Calibri" panose="020F0502020204030204" pitchFamily="34" charset="0"/>
                <a:cs typeface="B Titr" panose="00000700000000000000" pitchFamily="2" charset="-78"/>
              </a:rPr>
              <a:t> </a:t>
            </a:r>
            <a:r>
              <a:rPr lang="fa-IR" sz="1100" b="1" dirty="0" smtClean="0">
                <a:latin typeface="B Nazanin" panose="00000400000000000000" pitchFamily="2" charset="-78"/>
                <a:ea typeface="Calibri" panose="020F0502020204030204" pitchFamily="34" charset="0"/>
                <a:cs typeface="B Titr" panose="00000700000000000000" pitchFamily="2" charset="-78"/>
              </a:rPr>
              <a:t> </a:t>
            </a:r>
            <a:r>
              <a:rPr lang="fa-IR" sz="1100" b="1" dirty="0">
                <a:latin typeface="B Nazanin" panose="00000400000000000000" pitchFamily="2" charset="-78"/>
                <a:ea typeface="Calibri" panose="020F0502020204030204" pitchFamily="34" charset="0"/>
                <a:cs typeface="B Titr" panose="00000700000000000000" pitchFamily="2" charset="-78"/>
              </a:rPr>
              <a:t>تا کم کنی تا موقعی که من بگویم کافی است .</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p:txBody>
      </p:sp>
      <p:sp>
        <p:nvSpPr>
          <p:cNvPr id="4" name="Rectangle 3"/>
          <p:cNvSpPr/>
          <p:nvPr/>
        </p:nvSpPr>
        <p:spPr>
          <a:xfrm>
            <a:off x="2699792" y="548680"/>
            <a:ext cx="3456383" cy="289951"/>
          </a:xfrm>
          <a:prstGeom prst="rect">
            <a:avLst/>
          </a:prstGeom>
          <a:solidFill>
            <a:schemeClr val="accent2"/>
          </a:solidFill>
        </p:spPr>
        <p:txBody>
          <a:bodyPr wrap="square">
            <a:spAutoFit/>
          </a:bodyPr>
          <a:lstStyle/>
          <a:p>
            <a:pPr algn="ctr">
              <a:lnSpc>
                <a:spcPct val="107000"/>
              </a:lnSpc>
              <a:spcBef>
                <a:spcPts val="200"/>
              </a:spcBef>
            </a:pPr>
            <a:r>
              <a:rPr lang="fa-IR" sz="1200" b="1" dirty="0">
                <a:latin typeface="Calibri Light" panose="020F0302020204030204" pitchFamily="34" charset="0"/>
                <a:ea typeface="Calibri" panose="020F0502020204030204" pitchFamily="34" charset="0"/>
                <a:cs typeface="B Titr" panose="00000700000000000000" pitchFamily="2" charset="-78"/>
              </a:rPr>
              <a:t>پرسشنامه ارزیابی شناختی</a:t>
            </a:r>
            <a:endParaRPr lang="en-US" sz="1200" b="1" dirty="0">
              <a:latin typeface="Calibri Light" panose="020F0302020204030204" pitchFamily="34" charset="0"/>
              <a:ea typeface="Calibri" panose="020F0502020204030204" pitchFamily="34" charset="0"/>
              <a:cs typeface="B Titr" panose="000007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62404210"/>
              </p:ext>
            </p:extLst>
          </p:nvPr>
        </p:nvGraphicFramePr>
        <p:xfrm>
          <a:off x="1843117" y="1946085"/>
          <a:ext cx="5709285" cy="1137340"/>
        </p:xfrm>
        <a:graphic>
          <a:graphicData uri="http://schemas.openxmlformats.org/drawingml/2006/table">
            <a:tbl>
              <a:tblPr firstRow="1" firstCol="1" bandRow="1">
                <a:tableStyleId>{5C22544A-7EE6-4342-B048-85BDC9FD1C3A}</a:tableStyleId>
              </a:tblPr>
              <a:tblGrid>
                <a:gridCol w="489585">
                  <a:extLst>
                    <a:ext uri="{9D8B030D-6E8A-4147-A177-3AD203B41FA5}">
                      <a16:colId xmlns:a16="http://schemas.microsoft.com/office/drawing/2014/main" xmlns="" val="2965958586"/>
                    </a:ext>
                  </a:extLst>
                </a:gridCol>
                <a:gridCol w="629920">
                  <a:extLst>
                    <a:ext uri="{9D8B030D-6E8A-4147-A177-3AD203B41FA5}">
                      <a16:colId xmlns:a16="http://schemas.microsoft.com/office/drawing/2014/main" xmlns="" val="467966017"/>
                    </a:ext>
                  </a:extLst>
                </a:gridCol>
                <a:gridCol w="1469390">
                  <a:extLst>
                    <a:ext uri="{9D8B030D-6E8A-4147-A177-3AD203B41FA5}">
                      <a16:colId xmlns:a16="http://schemas.microsoft.com/office/drawing/2014/main" xmlns="" val="1854045097"/>
                    </a:ext>
                  </a:extLst>
                </a:gridCol>
                <a:gridCol w="3120390">
                  <a:extLst>
                    <a:ext uri="{9D8B030D-6E8A-4147-A177-3AD203B41FA5}">
                      <a16:colId xmlns:a16="http://schemas.microsoft.com/office/drawing/2014/main" xmlns="" val="2481574073"/>
                    </a:ext>
                  </a:extLst>
                </a:gridCol>
              </a:tblGrid>
              <a:tr h="227468">
                <a:tc>
                  <a:txBody>
                    <a:bodyPr/>
                    <a:lstStyle/>
                    <a:p>
                      <a:pPr algn="ctr" rtl="1">
                        <a:lnSpc>
                          <a:spcPct val="107000"/>
                        </a:lnSpc>
                        <a:spcAft>
                          <a:spcPts val="0"/>
                        </a:spcAft>
                      </a:pPr>
                      <a:r>
                        <a:rPr lang="fa-IR" sz="1100" b="1">
                          <a:effectLst/>
                          <a:cs typeface="B Titr" panose="00000700000000000000" pitchFamily="2" charset="-78"/>
                        </a:rPr>
                        <a:t>1</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dirty="0">
                          <a:effectLst/>
                          <a:cs typeface="B Titr" panose="00000700000000000000" pitchFamily="2" charset="-78"/>
                        </a:rPr>
                        <a:t>0</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fa-IR" sz="1100" b="1">
                          <a:effectLst/>
                          <a:cs typeface="B Titr" panose="00000700000000000000" pitchFamily="2" charset="-78"/>
                        </a:rPr>
                        <a:t> </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fa-IR" sz="1100" b="1">
                          <a:effectLst/>
                          <a:cs typeface="B Titr" panose="00000700000000000000" pitchFamily="2" charset="-78"/>
                        </a:rPr>
                        <a:t>اگر از 100 ،7تا برداری چند میشود؟</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76238069"/>
                  </a:ext>
                </a:extLst>
              </a:tr>
              <a:tr h="227468">
                <a:tc>
                  <a:txBody>
                    <a:bodyPr/>
                    <a:lstStyle/>
                    <a:p>
                      <a:pPr algn="ctr" rtl="1">
                        <a:lnSpc>
                          <a:spcPct val="107000"/>
                        </a:lnSpc>
                        <a:spcAft>
                          <a:spcPts val="0"/>
                        </a:spcAft>
                      </a:pPr>
                      <a:r>
                        <a:rPr lang="fa-IR" sz="1100" b="1">
                          <a:effectLst/>
                          <a:cs typeface="B Titr" panose="00000700000000000000" pitchFamily="2" charset="-78"/>
                        </a:rPr>
                        <a:t>1</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dirty="0">
                          <a:effectLst/>
                          <a:cs typeface="B Titr" panose="00000700000000000000" pitchFamily="2" charset="-78"/>
                        </a:rPr>
                        <a:t>0</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fa-IR" sz="1100" b="1">
                          <a:effectLst/>
                          <a:cs typeface="B Titr" panose="00000700000000000000" pitchFamily="2" charset="-78"/>
                        </a:rPr>
                        <a:t> </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fa-IR" sz="1100" b="1" dirty="0">
                          <a:effectLst/>
                          <a:cs typeface="B Titr" panose="00000700000000000000" pitchFamily="2" charset="-78"/>
                        </a:rPr>
                        <a:t>اگر لازم بود بگویید          </a:t>
                      </a:r>
                      <a:r>
                        <a:rPr lang="fa-IR" sz="1100" b="1" dirty="0" smtClean="0">
                          <a:effectLst/>
                          <a:cs typeface="B Titr" panose="00000700000000000000" pitchFamily="2" charset="-78"/>
                        </a:rPr>
                        <a:t>                 </a:t>
                      </a:r>
                      <a:r>
                        <a:rPr lang="en-US" sz="1100" b="1" dirty="0" smtClean="0">
                          <a:effectLst/>
                          <a:cs typeface="B Titr" panose="00000700000000000000" pitchFamily="2" charset="-78"/>
                        </a:rPr>
                        <a:t>           </a:t>
                      </a:r>
                      <a:r>
                        <a:rPr lang="fa-IR" sz="1100" b="1" dirty="0" smtClean="0">
                          <a:effectLst/>
                          <a:cs typeface="B Titr" panose="00000700000000000000" pitchFamily="2" charset="-78"/>
                        </a:rPr>
                        <a:t>ادامه </a:t>
                      </a:r>
                      <a:r>
                        <a:rPr lang="fa-IR" sz="1100" b="1" dirty="0">
                          <a:effectLst/>
                          <a:cs typeface="B Titr" panose="00000700000000000000" pitchFamily="2" charset="-78"/>
                        </a:rPr>
                        <a:t>بده</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55773213"/>
                  </a:ext>
                </a:extLst>
              </a:tr>
              <a:tr h="227468">
                <a:tc>
                  <a:txBody>
                    <a:bodyPr/>
                    <a:lstStyle/>
                    <a:p>
                      <a:pPr algn="ctr" rtl="1">
                        <a:lnSpc>
                          <a:spcPct val="107000"/>
                        </a:lnSpc>
                        <a:spcAft>
                          <a:spcPts val="0"/>
                        </a:spcAft>
                      </a:pPr>
                      <a:r>
                        <a:rPr lang="fa-IR" sz="1100" b="1">
                          <a:effectLst/>
                          <a:cs typeface="B Titr" panose="00000700000000000000" pitchFamily="2" charset="-78"/>
                        </a:rPr>
                        <a:t>1</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dirty="0">
                          <a:effectLst/>
                          <a:cs typeface="B Titr" panose="00000700000000000000" pitchFamily="2" charset="-78"/>
                        </a:rPr>
                        <a:t>0</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fa-IR" sz="1100" b="1">
                          <a:effectLst/>
                          <a:cs typeface="B Titr" panose="00000700000000000000" pitchFamily="2" charset="-78"/>
                        </a:rPr>
                        <a:t> </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fa-IR" sz="1100" b="1" dirty="0">
                          <a:effectLst/>
                          <a:cs typeface="B Titr" panose="00000700000000000000" pitchFamily="2" charset="-78"/>
                        </a:rPr>
                        <a:t>اگر لازم بود بگویید      </a:t>
                      </a:r>
                      <a:r>
                        <a:rPr lang="fa-IR" sz="1100" b="1" dirty="0" smtClean="0">
                          <a:effectLst/>
                          <a:cs typeface="B Titr" panose="00000700000000000000" pitchFamily="2" charset="-78"/>
                        </a:rPr>
                        <a:t>                      </a:t>
                      </a:r>
                      <a:r>
                        <a:rPr lang="en-US" sz="1100" b="1" dirty="0" smtClean="0">
                          <a:effectLst/>
                          <a:cs typeface="B Titr" panose="00000700000000000000" pitchFamily="2" charset="-78"/>
                        </a:rPr>
                        <a:t>          </a:t>
                      </a:r>
                      <a:r>
                        <a:rPr lang="fa-IR" sz="1100" b="1" dirty="0" smtClean="0">
                          <a:effectLst/>
                          <a:cs typeface="B Titr" panose="00000700000000000000" pitchFamily="2" charset="-78"/>
                        </a:rPr>
                        <a:t>ادامه </a:t>
                      </a:r>
                      <a:r>
                        <a:rPr lang="fa-IR" sz="1100" b="1" dirty="0">
                          <a:effectLst/>
                          <a:cs typeface="B Titr" panose="00000700000000000000" pitchFamily="2" charset="-78"/>
                        </a:rPr>
                        <a:t>بده</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48769703"/>
                  </a:ext>
                </a:extLst>
              </a:tr>
              <a:tr h="227468">
                <a:tc>
                  <a:txBody>
                    <a:bodyPr/>
                    <a:lstStyle/>
                    <a:p>
                      <a:pPr algn="ctr" rtl="1">
                        <a:lnSpc>
                          <a:spcPct val="107000"/>
                        </a:lnSpc>
                        <a:spcAft>
                          <a:spcPts val="0"/>
                        </a:spcAft>
                      </a:pPr>
                      <a:r>
                        <a:rPr lang="fa-IR" sz="1100" b="1">
                          <a:effectLst/>
                          <a:cs typeface="B Titr" panose="00000700000000000000" pitchFamily="2" charset="-78"/>
                        </a:rPr>
                        <a:t>1</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dirty="0">
                          <a:effectLst/>
                          <a:cs typeface="B Titr" panose="00000700000000000000" pitchFamily="2" charset="-78"/>
                        </a:rPr>
                        <a:t>0</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fa-IR" sz="1100" b="1" dirty="0">
                          <a:effectLst/>
                          <a:cs typeface="B Titr" panose="00000700000000000000" pitchFamily="2" charset="-78"/>
                        </a:rPr>
                        <a:t> </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fa-IR" sz="1100" b="1" dirty="0">
                          <a:effectLst/>
                          <a:cs typeface="B Titr" panose="00000700000000000000" pitchFamily="2" charset="-78"/>
                        </a:rPr>
                        <a:t>اگر لازم بود بگویید        </a:t>
                      </a:r>
                      <a:r>
                        <a:rPr lang="fa-IR" sz="1100" b="1" dirty="0" smtClean="0">
                          <a:effectLst/>
                          <a:cs typeface="B Titr" panose="00000700000000000000" pitchFamily="2" charset="-78"/>
                        </a:rPr>
                        <a:t>                 </a:t>
                      </a:r>
                      <a:r>
                        <a:rPr lang="en-US" sz="1100" b="1" dirty="0" smtClean="0">
                          <a:effectLst/>
                          <a:cs typeface="B Titr" panose="00000700000000000000" pitchFamily="2" charset="-78"/>
                        </a:rPr>
                        <a:t>          </a:t>
                      </a:r>
                      <a:r>
                        <a:rPr lang="en-US" sz="1100" b="1" baseline="0" dirty="0" smtClean="0">
                          <a:effectLst/>
                          <a:cs typeface="B Titr" panose="00000700000000000000" pitchFamily="2" charset="-78"/>
                        </a:rPr>
                        <a:t> </a:t>
                      </a:r>
                      <a:r>
                        <a:rPr lang="fa-IR" sz="1100" b="1" dirty="0" smtClean="0">
                          <a:effectLst/>
                          <a:cs typeface="B Titr" panose="00000700000000000000" pitchFamily="2" charset="-78"/>
                        </a:rPr>
                        <a:t> </a:t>
                      </a:r>
                      <a:r>
                        <a:rPr lang="fa-IR" sz="1100" b="1" dirty="0">
                          <a:effectLst/>
                          <a:cs typeface="B Titr" panose="00000700000000000000" pitchFamily="2" charset="-78"/>
                        </a:rPr>
                        <a:t>ادامه بده</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57395596"/>
                  </a:ext>
                </a:extLst>
              </a:tr>
              <a:tr h="227468">
                <a:tc>
                  <a:txBody>
                    <a:bodyPr/>
                    <a:lstStyle/>
                    <a:p>
                      <a:pPr algn="ctr" rtl="1">
                        <a:lnSpc>
                          <a:spcPct val="107000"/>
                        </a:lnSpc>
                        <a:spcAft>
                          <a:spcPts val="0"/>
                        </a:spcAft>
                      </a:pPr>
                      <a:r>
                        <a:rPr lang="fa-IR" sz="1100" b="1">
                          <a:effectLst/>
                          <a:cs typeface="B Titr" panose="00000700000000000000" pitchFamily="2" charset="-78"/>
                        </a:rPr>
                        <a:t>1</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fa-IR" sz="1100" b="1" dirty="0">
                          <a:effectLst/>
                          <a:cs typeface="B Titr" panose="00000700000000000000" pitchFamily="2" charset="-78"/>
                        </a:rPr>
                        <a:t>0</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fa-IR" sz="1100" b="1">
                          <a:effectLst/>
                          <a:cs typeface="B Titr" panose="00000700000000000000" pitchFamily="2" charset="-78"/>
                        </a:rPr>
                        <a:t> </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fa-IR" sz="1100" b="1" dirty="0">
                          <a:effectLst/>
                          <a:cs typeface="B Titr" panose="00000700000000000000" pitchFamily="2" charset="-78"/>
                        </a:rPr>
                        <a:t>اگر لازم بود بگویید  </a:t>
                      </a:r>
                      <a:r>
                        <a:rPr lang="fa-IR" sz="1100" b="1" dirty="0" smtClean="0">
                          <a:effectLst/>
                          <a:cs typeface="B Titr" panose="00000700000000000000" pitchFamily="2" charset="-78"/>
                        </a:rPr>
                        <a:t>                      </a:t>
                      </a:r>
                      <a:r>
                        <a:rPr lang="en-US" sz="1100" b="1" dirty="0" smtClean="0">
                          <a:effectLst/>
                          <a:cs typeface="B Titr" panose="00000700000000000000" pitchFamily="2" charset="-78"/>
                        </a:rPr>
                        <a:t>            </a:t>
                      </a:r>
                      <a:r>
                        <a:rPr lang="fa-IR" sz="1100" b="1" dirty="0" smtClean="0">
                          <a:effectLst/>
                          <a:cs typeface="B Titr" panose="00000700000000000000" pitchFamily="2" charset="-78"/>
                        </a:rPr>
                        <a:t>ادامه </a:t>
                      </a:r>
                      <a:r>
                        <a:rPr lang="fa-IR" sz="1100" b="1" dirty="0">
                          <a:effectLst/>
                          <a:cs typeface="B Titr" panose="00000700000000000000" pitchFamily="2" charset="-78"/>
                        </a:rPr>
                        <a:t>بده</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41290991"/>
                  </a:ext>
                </a:extLst>
              </a:tr>
            </a:tbl>
          </a:graphicData>
        </a:graphic>
      </p:graphicFrame>
      <p:cxnSp>
        <p:nvCxnSpPr>
          <p:cNvPr id="6" name="Straight Arrow Connector 5"/>
          <p:cNvCxnSpPr/>
          <p:nvPr/>
        </p:nvCxnSpPr>
        <p:spPr>
          <a:xfrm flipH="1">
            <a:off x="5652120" y="2276872"/>
            <a:ext cx="6159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652120" y="2502323"/>
            <a:ext cx="6159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5652120" y="2721755"/>
            <a:ext cx="6159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5652120" y="2937779"/>
            <a:ext cx="6159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99592" y="3522009"/>
            <a:ext cx="7596336" cy="1404231"/>
          </a:xfrm>
          <a:prstGeom prst="rect">
            <a:avLst/>
          </a:prstGeom>
        </p:spPr>
        <p:txBody>
          <a:bodyPr wrap="square">
            <a:spAutoFit/>
          </a:bodyPr>
          <a:lstStyle/>
          <a:p>
            <a:pPr>
              <a:lnSpc>
                <a:spcPct val="200000"/>
              </a:lnSpc>
            </a:pPr>
            <a:r>
              <a:rPr lang="fa-IR" sz="1100" dirty="0">
                <a:latin typeface="B Nazanin" panose="00000400000000000000" pitchFamily="2" charset="-78"/>
                <a:ea typeface="Calibri" panose="020F0502020204030204" pitchFamily="34" charset="0"/>
                <a:cs typeface="B Titr" panose="00000700000000000000" pitchFamily="2" charset="-78"/>
              </a:rPr>
              <a:t>اگر بیمار </a:t>
            </a:r>
            <a:r>
              <a:rPr lang="fa-IR" sz="1100" dirty="0" smtClean="0">
                <a:latin typeface="B Nazanin" panose="00000400000000000000" pitchFamily="2" charset="-78"/>
                <a:ea typeface="Calibri" panose="020F0502020204030204" pitchFamily="34" charset="0"/>
                <a:cs typeface="B Titr" panose="00000700000000000000" pitchFamily="2" charset="-78"/>
              </a:rPr>
              <a:t>نمی</a:t>
            </a:r>
            <a:r>
              <a:rPr lang="en-US" sz="1100" dirty="0" smtClean="0">
                <a:latin typeface="B Nazanin" panose="00000400000000000000" pitchFamily="2" charset="-78"/>
                <a:ea typeface="Calibri" panose="020F0502020204030204" pitchFamily="34" charset="0"/>
                <a:cs typeface="B Titr" panose="00000700000000000000" pitchFamily="2" charset="-78"/>
              </a:rPr>
              <a:t> </a:t>
            </a:r>
            <a:r>
              <a:rPr lang="fa-IR" sz="1100" dirty="0" smtClean="0">
                <a:latin typeface="B Nazanin" panose="00000400000000000000" pitchFamily="2" charset="-78"/>
                <a:ea typeface="Calibri" panose="020F0502020204030204" pitchFamily="34" charset="0"/>
                <a:cs typeface="B Titr" panose="00000700000000000000" pitchFamily="2" charset="-78"/>
              </a:rPr>
              <a:t>تواند </a:t>
            </a:r>
            <a:r>
              <a:rPr lang="fa-IR" sz="1100" dirty="0">
                <a:latin typeface="B Nazanin" panose="00000400000000000000" pitchFamily="2" charset="-78"/>
                <a:ea typeface="Calibri" panose="020F0502020204030204" pitchFamily="34" charset="0"/>
                <a:cs typeface="B Titr" panose="00000700000000000000" pitchFamily="2" charset="-78"/>
              </a:rPr>
              <a:t>سؤال بالا را پاسخ بدهد، به جای آن از دستور زیر استفاده کنید</a:t>
            </a:r>
            <a:r>
              <a:rPr lang="en-US" sz="1100" dirty="0">
                <a:latin typeface="B Nazanin" panose="00000400000000000000" pitchFamily="2" charset="-78"/>
                <a:ea typeface="Calibri" panose="020F0502020204030204" pitchFamily="34" charset="0"/>
                <a:cs typeface="B Titr" panose="00000700000000000000" pitchFamily="2" charset="-78"/>
              </a:rPr>
              <a:t>.</a:t>
            </a:r>
            <a:endParaRPr lang="en-US" sz="1100" dirty="0">
              <a:latin typeface="Calibri" panose="020F0502020204030204" pitchFamily="34" charset="0"/>
              <a:ea typeface="Calibri" panose="020F0502020204030204" pitchFamily="34" charset="0"/>
              <a:cs typeface="B Titr" panose="00000700000000000000" pitchFamily="2" charset="-78"/>
            </a:endParaRPr>
          </a:p>
          <a:p>
            <a:pPr>
              <a:lnSpc>
                <a:spcPct val="200000"/>
              </a:lnSpc>
            </a:pPr>
            <a:r>
              <a:rPr lang="fa-IR" sz="1100" dirty="0">
                <a:latin typeface="B Nazanin" panose="00000400000000000000" pitchFamily="2" charset="-78"/>
                <a:ea typeface="Calibri" panose="020F0502020204030204" pitchFamily="34" charset="0"/>
                <a:cs typeface="B Titr" panose="00000700000000000000" pitchFamily="2" charset="-78"/>
              </a:rPr>
              <a:t>لغت </a:t>
            </a:r>
            <a:r>
              <a:rPr lang="fa-IR" sz="1100" dirty="0">
                <a:latin typeface="Times New Roman" panose="02020603050405020304" pitchFamily="18" charset="0"/>
                <a:ea typeface="Calibri" panose="020F0502020204030204" pitchFamily="34" charset="0"/>
                <a:cs typeface="B Titr" panose="00000700000000000000" pitchFamily="2" charset="-78"/>
              </a:rPr>
              <a:t>"</a:t>
            </a:r>
            <a:r>
              <a:rPr lang="fa-IR" sz="1100" dirty="0">
                <a:latin typeface="B Nazanin" panose="00000400000000000000" pitchFamily="2" charset="-78"/>
                <a:ea typeface="Calibri" panose="020F0502020204030204" pitchFamily="34" charset="0"/>
                <a:cs typeface="B Titr" panose="00000700000000000000" pitchFamily="2" charset="-78"/>
              </a:rPr>
              <a:t>گلدان</a:t>
            </a:r>
            <a:r>
              <a:rPr lang="fa-IR" sz="1100" dirty="0">
                <a:latin typeface="Times New Roman" panose="02020603050405020304" pitchFamily="18" charset="0"/>
                <a:ea typeface="Calibri" panose="020F0502020204030204" pitchFamily="34" charset="0"/>
                <a:cs typeface="B Titr" panose="00000700000000000000" pitchFamily="2" charset="-78"/>
              </a:rPr>
              <a:t>" </a:t>
            </a:r>
            <a:r>
              <a:rPr lang="fa-IR" sz="1100" dirty="0">
                <a:latin typeface="B Nazanin" panose="00000400000000000000" pitchFamily="2" charset="-78"/>
                <a:ea typeface="Calibri" panose="020F0502020204030204" pitchFamily="34" charset="0"/>
                <a:cs typeface="B Titr" panose="00000700000000000000" pitchFamily="2" charset="-78"/>
              </a:rPr>
              <a:t>را به صورت وارونه هجی کنید. (نادلگ</a:t>
            </a:r>
            <a:r>
              <a:rPr lang="en-US" sz="1100" dirty="0">
                <a:latin typeface="B Nazanin" panose="00000400000000000000" pitchFamily="2" charset="-78"/>
                <a:ea typeface="Calibri" panose="020F0502020204030204" pitchFamily="34" charset="0"/>
                <a:cs typeface="B Titr" panose="00000700000000000000" pitchFamily="2" charset="-78"/>
              </a:rPr>
              <a:t>(</a:t>
            </a:r>
            <a:endParaRPr lang="en-US" sz="1100" dirty="0">
              <a:latin typeface="Calibri" panose="020F0502020204030204" pitchFamily="34" charset="0"/>
              <a:ea typeface="Calibri" panose="020F0502020204030204" pitchFamily="34" charset="0"/>
              <a:cs typeface="B Titr" panose="00000700000000000000" pitchFamily="2" charset="-78"/>
            </a:endParaRPr>
          </a:p>
          <a:p>
            <a:pPr>
              <a:lnSpc>
                <a:spcPct val="200000"/>
              </a:lnSpc>
            </a:pPr>
            <a:r>
              <a:rPr lang="fa-IR" sz="1100" dirty="0">
                <a:latin typeface="B Nazanin" panose="00000400000000000000" pitchFamily="2" charset="-78"/>
                <a:ea typeface="Calibri" panose="020F0502020204030204" pitchFamily="34" charset="0"/>
                <a:cs typeface="B Titr" panose="00000700000000000000" pitchFamily="2" charset="-78"/>
              </a:rPr>
              <a:t>اگر از اول به آخر در هجی کردن اشتباه داشت آنرا اصلاح کنید</a:t>
            </a:r>
            <a:r>
              <a:rPr lang="en-US" sz="1100" dirty="0">
                <a:latin typeface="B Nazanin" panose="00000400000000000000" pitchFamily="2" charset="-78"/>
                <a:ea typeface="Calibri" panose="020F0502020204030204" pitchFamily="34" charset="0"/>
                <a:cs typeface="B Titr" panose="00000700000000000000" pitchFamily="2" charset="-78"/>
              </a:rPr>
              <a:t>.</a:t>
            </a:r>
            <a:endParaRPr lang="en-US" sz="1100" dirty="0">
              <a:latin typeface="Calibri" panose="020F0502020204030204" pitchFamily="34" charset="0"/>
              <a:ea typeface="Calibri" panose="020F0502020204030204" pitchFamily="34" charset="0"/>
              <a:cs typeface="B Titr" panose="00000700000000000000" pitchFamily="2" charset="-78"/>
            </a:endParaRPr>
          </a:p>
          <a:p>
            <a:pPr>
              <a:lnSpc>
                <a:spcPct val="200000"/>
              </a:lnSpc>
            </a:pPr>
            <a:r>
              <a:rPr lang="fa-IR" sz="1100" dirty="0">
                <a:latin typeface="B Nazanin" panose="00000400000000000000" pitchFamily="2" charset="-78"/>
                <a:ea typeface="Calibri" panose="020F0502020204030204" pitchFamily="34" charset="0"/>
                <a:cs typeface="B Titr" panose="00000700000000000000" pitchFamily="2" charset="-78"/>
              </a:rPr>
              <a:t>ولی فقط در صورتی نمره می‌گیرد که بتواند از آخر به اول هجی کند</a:t>
            </a:r>
            <a:r>
              <a:rPr lang="en-US" sz="1100" dirty="0">
                <a:latin typeface="B Nazanin" panose="00000400000000000000" pitchFamily="2" charset="-78"/>
                <a:ea typeface="Calibri" panose="020F0502020204030204" pitchFamily="34" charset="0"/>
                <a:cs typeface="B Titr" panose="00000700000000000000" pitchFamily="2" charset="-78"/>
              </a:rPr>
              <a:t>.</a:t>
            </a:r>
            <a:endParaRPr lang="en-US" sz="1100" dirty="0">
              <a:effectLst/>
              <a:latin typeface="Calibri" panose="020F0502020204030204" pitchFamily="34" charset="0"/>
              <a:ea typeface="Calibri" panose="020F0502020204030204" pitchFamily="34" charset="0"/>
              <a:cs typeface="B Titr" panose="00000700000000000000" pitchFamily="2" charset="-78"/>
            </a:endParaRPr>
          </a:p>
        </p:txBody>
      </p:sp>
      <p:sp>
        <p:nvSpPr>
          <p:cNvPr id="11" name="Rectangle 10"/>
          <p:cNvSpPr/>
          <p:nvPr/>
        </p:nvSpPr>
        <p:spPr>
          <a:xfrm>
            <a:off x="8322089" y="6309320"/>
            <a:ext cx="271228" cy="215444"/>
          </a:xfrm>
          <a:prstGeom prst="rect">
            <a:avLst/>
          </a:prstGeom>
        </p:spPr>
        <p:txBody>
          <a:bodyPr wrap="none">
            <a:spAutoFit/>
          </a:bodyPr>
          <a:lstStyle/>
          <a:p>
            <a:r>
              <a:rPr lang="fa-IR" altLang="en-US" sz="800" dirty="0" smtClean="0">
                <a:cs typeface="B Titr" panose="00000700000000000000" pitchFamily="2" charset="-78"/>
              </a:rPr>
              <a:t>11</a:t>
            </a:r>
            <a:endParaRPr lang="en-US" altLang="en-US" sz="800" dirty="0">
              <a:cs typeface="B Titr" panose="00000700000000000000" pitchFamily="2" charset="-78"/>
            </a:endParaRPr>
          </a:p>
        </p:txBody>
      </p:sp>
    </p:spTree>
    <p:extLst>
      <p:ext uri="{BB962C8B-B14F-4D97-AF65-F5344CB8AC3E}">
        <p14:creationId xmlns:p14="http://schemas.microsoft.com/office/powerpoint/2010/main" val="3247224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7623" y="1393334"/>
            <a:ext cx="7236296" cy="289951"/>
          </a:xfrm>
          <a:prstGeom prst="rect">
            <a:avLst/>
          </a:prstGeom>
        </p:spPr>
        <p:txBody>
          <a:bodyPr wrap="square">
            <a:spAutoFit/>
          </a:bodyPr>
          <a:lstStyle/>
          <a:p>
            <a:pPr>
              <a:lnSpc>
                <a:spcPct val="107000"/>
              </a:lnSpc>
            </a:pPr>
            <a:r>
              <a:rPr lang="fa-IR" sz="1200" b="1" dirty="0">
                <a:latin typeface="B Nazanin" panose="00000400000000000000" pitchFamily="2" charset="-78"/>
                <a:ea typeface="Calibri" panose="020F0502020204030204" pitchFamily="34" charset="0"/>
                <a:cs typeface="B Titr" panose="00000700000000000000" pitchFamily="2" charset="-78"/>
              </a:rPr>
              <a:t>از آن سه کلمه</a:t>
            </a:r>
            <a:r>
              <a:rPr lang="en-US" sz="1200" b="1" dirty="0">
                <a:latin typeface="B Nazanin" panose="00000400000000000000" pitchFamily="2" charset="-78"/>
                <a:ea typeface="Calibri" panose="020F0502020204030204" pitchFamily="34" charset="0"/>
                <a:cs typeface="B Titr" panose="00000700000000000000" pitchFamily="2" charset="-78"/>
              </a:rPr>
              <a:t>‌</a:t>
            </a:r>
            <a:r>
              <a:rPr lang="fa-IR" sz="1200" b="1" dirty="0">
                <a:latin typeface="B Nazanin" panose="00000400000000000000" pitchFamily="2" charset="-78"/>
                <a:ea typeface="Calibri" panose="020F0502020204030204" pitchFamily="34" charset="0"/>
                <a:cs typeface="B Titr" panose="00000700000000000000" pitchFamily="2" charset="-78"/>
              </a:rPr>
              <a:t>ای که قبلاً گفتم کدام را به خاطر می‌آورید؟ (هیچ ایما و اشاره</a:t>
            </a:r>
            <a:r>
              <a:rPr lang="en-US" sz="1200" b="1" dirty="0">
                <a:latin typeface="B Nazanin" panose="00000400000000000000" pitchFamily="2" charset="-78"/>
                <a:ea typeface="Calibri" panose="020F0502020204030204" pitchFamily="34" charset="0"/>
                <a:cs typeface="B Titr" panose="00000700000000000000" pitchFamily="2" charset="-78"/>
              </a:rPr>
              <a:t>‌</a:t>
            </a:r>
            <a:r>
              <a:rPr lang="fa-IR" sz="1200" b="1" dirty="0">
                <a:latin typeface="B Nazanin" panose="00000400000000000000" pitchFamily="2" charset="-78"/>
                <a:ea typeface="Calibri" panose="020F0502020204030204" pitchFamily="34" charset="0"/>
                <a:cs typeface="B Titr" panose="00000700000000000000" pitchFamily="2" charset="-78"/>
              </a:rPr>
              <a:t>ای در کار </a:t>
            </a:r>
            <a:r>
              <a:rPr lang="fa-IR" sz="1200" b="1" dirty="0" smtClean="0">
                <a:latin typeface="B Nazanin" panose="00000400000000000000" pitchFamily="2" charset="-78"/>
                <a:ea typeface="Calibri" panose="020F0502020204030204" pitchFamily="34" charset="0"/>
                <a:cs typeface="B Titr" panose="00000700000000000000" pitchFamily="2" charset="-78"/>
              </a:rPr>
              <a:t>نباشد)</a:t>
            </a:r>
            <a:endParaRPr lang="en-US" sz="1200" b="1" dirty="0">
              <a:effectLst/>
              <a:latin typeface="Calibri" panose="020F0502020204030204" pitchFamily="34" charset="0"/>
              <a:ea typeface="Calibri" panose="020F0502020204030204" pitchFamily="34" charset="0"/>
              <a:cs typeface="B Titr" panose="00000700000000000000"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3024253663"/>
              </p:ext>
            </p:extLst>
          </p:nvPr>
        </p:nvGraphicFramePr>
        <p:xfrm>
          <a:off x="2492783" y="2204864"/>
          <a:ext cx="4625975" cy="1341120"/>
        </p:xfrm>
        <a:graphic>
          <a:graphicData uri="http://schemas.openxmlformats.org/drawingml/2006/table">
            <a:tbl>
              <a:tblPr rtl="1" firstRow="1" firstCol="1" bandRow="1">
                <a:tableStyleId>{5C22544A-7EE6-4342-B048-85BDC9FD1C3A}</a:tableStyleId>
              </a:tblPr>
              <a:tblGrid>
                <a:gridCol w="586740">
                  <a:extLst>
                    <a:ext uri="{9D8B030D-6E8A-4147-A177-3AD203B41FA5}">
                      <a16:colId xmlns:a16="http://schemas.microsoft.com/office/drawing/2014/main" xmlns="" val="4100821510"/>
                    </a:ext>
                  </a:extLst>
                </a:gridCol>
                <a:gridCol w="1694815">
                  <a:extLst>
                    <a:ext uri="{9D8B030D-6E8A-4147-A177-3AD203B41FA5}">
                      <a16:colId xmlns:a16="http://schemas.microsoft.com/office/drawing/2014/main" xmlns="" val="3490177988"/>
                    </a:ext>
                  </a:extLst>
                </a:gridCol>
                <a:gridCol w="1172210">
                  <a:extLst>
                    <a:ext uri="{9D8B030D-6E8A-4147-A177-3AD203B41FA5}">
                      <a16:colId xmlns:a16="http://schemas.microsoft.com/office/drawing/2014/main" xmlns="" val="1558578839"/>
                    </a:ext>
                  </a:extLst>
                </a:gridCol>
                <a:gridCol w="1172210">
                  <a:extLst>
                    <a:ext uri="{9D8B030D-6E8A-4147-A177-3AD203B41FA5}">
                      <a16:colId xmlns:a16="http://schemas.microsoft.com/office/drawing/2014/main" xmlns="" val="2406346954"/>
                    </a:ext>
                  </a:extLst>
                </a:gridCol>
              </a:tblGrid>
              <a:tr h="0">
                <a:tc>
                  <a:txBody>
                    <a:bodyPr/>
                    <a:lstStyle/>
                    <a:p>
                      <a:pPr algn="ctr" rtl="1">
                        <a:lnSpc>
                          <a:spcPct val="200000"/>
                        </a:lnSpc>
                        <a:spcAft>
                          <a:spcPts val="0"/>
                        </a:spcAft>
                      </a:pPr>
                      <a:r>
                        <a:rPr lang="ar-SA" sz="1100" b="1">
                          <a:effectLst/>
                          <a:cs typeface="B Titr" panose="00000700000000000000" pitchFamily="2" charset="-78"/>
                        </a:rPr>
                        <a:t> </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200000"/>
                        </a:lnSpc>
                        <a:spcAft>
                          <a:spcPts val="0"/>
                        </a:spcAft>
                      </a:pPr>
                      <a:r>
                        <a:rPr lang="ar-SA" sz="1100" b="1" dirty="0">
                          <a:effectLst/>
                          <a:cs typeface="B Titr" panose="00000700000000000000" pitchFamily="2" charset="-78"/>
                        </a:rPr>
                        <a:t>کلمه</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200000"/>
                        </a:lnSpc>
                        <a:spcAft>
                          <a:spcPts val="0"/>
                        </a:spcAft>
                      </a:pPr>
                      <a:r>
                        <a:rPr lang="ar-SA" sz="1100" b="1">
                          <a:effectLst/>
                          <a:cs typeface="B Titr" panose="00000700000000000000" pitchFamily="2" charset="-78"/>
                        </a:rPr>
                        <a:t>نمره</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200000"/>
                        </a:lnSpc>
                        <a:spcAft>
                          <a:spcPts val="0"/>
                        </a:spcAft>
                      </a:pPr>
                      <a:r>
                        <a:rPr lang="ar-SA" sz="1100" b="1">
                          <a:effectLst/>
                          <a:cs typeface="B Titr" panose="00000700000000000000" pitchFamily="2" charset="-78"/>
                        </a:rPr>
                        <a:t>نمره</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06529056"/>
                  </a:ext>
                </a:extLst>
              </a:tr>
              <a:tr h="0">
                <a:tc>
                  <a:txBody>
                    <a:bodyPr/>
                    <a:lstStyle/>
                    <a:p>
                      <a:pPr algn="ctr" rtl="1">
                        <a:lnSpc>
                          <a:spcPct val="200000"/>
                        </a:lnSpc>
                        <a:spcAft>
                          <a:spcPts val="0"/>
                        </a:spcAft>
                      </a:pPr>
                      <a:r>
                        <a:rPr lang="ar-SA" sz="1100" b="1">
                          <a:effectLst/>
                          <a:cs typeface="B Titr" panose="00000700000000000000" pitchFamily="2" charset="-78"/>
                        </a:rPr>
                        <a:t>1</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200000"/>
                        </a:lnSpc>
                        <a:spcAft>
                          <a:spcPts val="0"/>
                        </a:spcAft>
                      </a:pPr>
                      <a:r>
                        <a:rPr lang="ar-SA" sz="1100" b="1" dirty="0">
                          <a:effectLst/>
                          <a:cs typeface="B Titr" panose="00000700000000000000" pitchFamily="2" charset="-78"/>
                        </a:rPr>
                        <a:t>سیب</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200000"/>
                        </a:lnSpc>
                        <a:spcAft>
                          <a:spcPts val="0"/>
                        </a:spcAft>
                      </a:pPr>
                      <a:r>
                        <a:rPr lang="ar-SA" sz="1100" b="1">
                          <a:effectLst/>
                          <a:cs typeface="B Titr" panose="00000700000000000000" pitchFamily="2" charset="-78"/>
                        </a:rPr>
                        <a:t>0</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200000"/>
                        </a:lnSpc>
                        <a:spcAft>
                          <a:spcPts val="0"/>
                        </a:spcAft>
                      </a:pPr>
                      <a:r>
                        <a:rPr lang="ar-SA" sz="1100" b="1">
                          <a:effectLst/>
                          <a:cs typeface="B Titr" panose="00000700000000000000" pitchFamily="2" charset="-78"/>
                        </a:rPr>
                        <a:t>1</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34953478"/>
                  </a:ext>
                </a:extLst>
              </a:tr>
              <a:tr h="0">
                <a:tc>
                  <a:txBody>
                    <a:bodyPr/>
                    <a:lstStyle/>
                    <a:p>
                      <a:pPr algn="ctr" rtl="1">
                        <a:lnSpc>
                          <a:spcPct val="200000"/>
                        </a:lnSpc>
                        <a:spcAft>
                          <a:spcPts val="0"/>
                        </a:spcAft>
                      </a:pPr>
                      <a:r>
                        <a:rPr lang="ar-SA" sz="1100" b="1">
                          <a:effectLst/>
                          <a:cs typeface="B Titr" panose="00000700000000000000" pitchFamily="2" charset="-78"/>
                        </a:rPr>
                        <a:t>2</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200000"/>
                        </a:lnSpc>
                        <a:spcAft>
                          <a:spcPts val="0"/>
                        </a:spcAft>
                      </a:pPr>
                      <a:r>
                        <a:rPr lang="ar-SA" sz="1100" b="1" dirty="0" smtClean="0">
                          <a:effectLst/>
                          <a:cs typeface="B Titr" panose="00000700000000000000" pitchFamily="2" charset="-78"/>
                        </a:rPr>
                        <a:t>سکه</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200000"/>
                        </a:lnSpc>
                        <a:spcAft>
                          <a:spcPts val="0"/>
                        </a:spcAft>
                      </a:pPr>
                      <a:r>
                        <a:rPr lang="ar-SA" sz="1100" b="1">
                          <a:effectLst/>
                          <a:cs typeface="B Titr" panose="00000700000000000000" pitchFamily="2" charset="-78"/>
                        </a:rPr>
                        <a:t>0</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200000"/>
                        </a:lnSpc>
                        <a:spcAft>
                          <a:spcPts val="0"/>
                        </a:spcAft>
                      </a:pPr>
                      <a:r>
                        <a:rPr lang="ar-SA" sz="1100" b="1">
                          <a:effectLst/>
                          <a:cs typeface="B Titr" panose="00000700000000000000" pitchFamily="2" charset="-78"/>
                        </a:rPr>
                        <a:t>1</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15649368"/>
                  </a:ext>
                </a:extLst>
              </a:tr>
              <a:tr h="201930">
                <a:tc>
                  <a:txBody>
                    <a:bodyPr/>
                    <a:lstStyle/>
                    <a:p>
                      <a:pPr algn="ctr" rtl="1">
                        <a:lnSpc>
                          <a:spcPct val="200000"/>
                        </a:lnSpc>
                        <a:spcAft>
                          <a:spcPts val="0"/>
                        </a:spcAft>
                      </a:pPr>
                      <a:r>
                        <a:rPr lang="ar-SA" sz="1100" b="1">
                          <a:effectLst/>
                          <a:cs typeface="B Titr" panose="00000700000000000000" pitchFamily="2" charset="-78"/>
                        </a:rPr>
                        <a:t>3</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200000"/>
                        </a:lnSpc>
                        <a:spcAft>
                          <a:spcPts val="0"/>
                        </a:spcAft>
                      </a:pPr>
                      <a:r>
                        <a:rPr lang="ar-SA" sz="1100" b="1">
                          <a:effectLst/>
                          <a:cs typeface="B Titr" panose="00000700000000000000" pitchFamily="2" charset="-78"/>
                        </a:rPr>
                        <a:t>میز</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200000"/>
                        </a:lnSpc>
                        <a:spcAft>
                          <a:spcPts val="0"/>
                        </a:spcAft>
                      </a:pPr>
                      <a:r>
                        <a:rPr lang="ar-SA" sz="1100" b="1">
                          <a:effectLst/>
                          <a:cs typeface="B Titr" panose="00000700000000000000" pitchFamily="2" charset="-78"/>
                        </a:rPr>
                        <a:t>0</a:t>
                      </a:r>
                      <a:endParaRPr lang="en-US" sz="11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200000"/>
                        </a:lnSpc>
                        <a:spcAft>
                          <a:spcPts val="0"/>
                        </a:spcAft>
                      </a:pPr>
                      <a:r>
                        <a:rPr lang="ar-SA" sz="1100" b="1" dirty="0">
                          <a:effectLst/>
                          <a:cs typeface="B Titr" panose="00000700000000000000" pitchFamily="2" charset="-78"/>
                        </a:rPr>
                        <a:t>1</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16290234"/>
                  </a:ext>
                </a:extLst>
              </a:tr>
            </a:tbl>
          </a:graphicData>
        </a:graphic>
      </p:graphicFrame>
      <p:sp>
        <p:nvSpPr>
          <p:cNvPr id="5" name="Rectangle 4"/>
          <p:cNvSpPr/>
          <p:nvPr/>
        </p:nvSpPr>
        <p:spPr>
          <a:xfrm>
            <a:off x="3077578" y="558063"/>
            <a:ext cx="3456383" cy="289951"/>
          </a:xfrm>
          <a:prstGeom prst="rect">
            <a:avLst/>
          </a:prstGeom>
          <a:solidFill>
            <a:schemeClr val="accent2"/>
          </a:solidFill>
        </p:spPr>
        <p:txBody>
          <a:bodyPr wrap="square">
            <a:spAutoFit/>
          </a:bodyPr>
          <a:lstStyle/>
          <a:p>
            <a:pPr algn="ctr">
              <a:lnSpc>
                <a:spcPct val="107000"/>
              </a:lnSpc>
              <a:spcBef>
                <a:spcPts val="200"/>
              </a:spcBef>
            </a:pPr>
            <a:r>
              <a:rPr lang="fa-IR" sz="1200" b="1" dirty="0">
                <a:latin typeface="Calibri Light" panose="020F0302020204030204" pitchFamily="34" charset="0"/>
                <a:ea typeface="Calibri" panose="020F0502020204030204" pitchFamily="34" charset="0"/>
                <a:cs typeface="B Titr" panose="00000700000000000000" pitchFamily="2" charset="-78"/>
              </a:rPr>
              <a:t>پرسشنامه ارزیابی شناختی</a:t>
            </a:r>
            <a:endParaRPr lang="en-US" sz="1200" b="1" dirty="0">
              <a:latin typeface="Calibri Light" panose="020F0302020204030204" pitchFamily="34" charset="0"/>
              <a:ea typeface="Calibri" panose="020F0502020204030204" pitchFamily="34" charset="0"/>
              <a:cs typeface="B Titr" panose="00000700000000000000" pitchFamily="2" charset="-78"/>
            </a:endParaRPr>
          </a:p>
        </p:txBody>
      </p:sp>
      <p:sp>
        <p:nvSpPr>
          <p:cNvPr id="6" name="Rectangle 5"/>
          <p:cNvSpPr/>
          <p:nvPr/>
        </p:nvSpPr>
        <p:spPr>
          <a:xfrm>
            <a:off x="8309265" y="6309320"/>
            <a:ext cx="284052" cy="215444"/>
          </a:xfrm>
          <a:prstGeom prst="rect">
            <a:avLst/>
          </a:prstGeom>
        </p:spPr>
        <p:txBody>
          <a:bodyPr wrap="none">
            <a:spAutoFit/>
          </a:bodyPr>
          <a:lstStyle/>
          <a:p>
            <a:r>
              <a:rPr lang="fa-IR" altLang="en-US" sz="800" dirty="0" smtClean="0">
                <a:cs typeface="B Titr" panose="00000700000000000000" pitchFamily="2" charset="-78"/>
              </a:rPr>
              <a:t>12</a:t>
            </a:r>
            <a:endParaRPr lang="en-US" altLang="en-US" sz="800" dirty="0">
              <a:cs typeface="B Titr" panose="00000700000000000000" pitchFamily="2" charset="-78"/>
            </a:endParaRPr>
          </a:p>
        </p:txBody>
      </p:sp>
    </p:spTree>
    <p:extLst>
      <p:ext uri="{BB962C8B-B14F-4D97-AF65-F5344CB8AC3E}">
        <p14:creationId xmlns:p14="http://schemas.microsoft.com/office/powerpoint/2010/main" val="17067686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3568" y="1340768"/>
            <a:ext cx="7992888" cy="4247317"/>
          </a:xfrm>
          <a:prstGeom prst="rect">
            <a:avLst/>
          </a:prstGeom>
        </p:spPr>
        <p:txBody>
          <a:bodyPr wrap="square">
            <a:spAutoFit/>
          </a:bodyPr>
          <a:lstStyle/>
          <a:p>
            <a:pPr>
              <a:lnSpc>
                <a:spcPct val="150000"/>
              </a:lnSpc>
            </a:pPr>
            <a:r>
              <a:rPr lang="en-US" sz="1200" dirty="0">
                <a:latin typeface="Calibri" panose="020F0502020204030204" pitchFamily="34" charset="0"/>
                <a:ea typeface="Calibri" panose="020F0502020204030204" pitchFamily="34" charset="0"/>
                <a:cs typeface="B Titr" panose="00000700000000000000" pitchFamily="2" charset="-78"/>
              </a:rPr>
              <a:t>- </a:t>
            </a:r>
            <a:r>
              <a:rPr lang="fa-IR" sz="1200" dirty="0">
                <a:latin typeface="B Nazanin" panose="00000400000000000000" pitchFamily="2" charset="-78"/>
                <a:ea typeface="Calibri" panose="020F0502020204030204" pitchFamily="34" charset="0"/>
                <a:cs typeface="B Titr" panose="00000700000000000000" pitchFamily="2" charset="-78"/>
              </a:rPr>
              <a:t>این چیست؟ (اشاره به یک خودکار یا مداد</a:t>
            </a:r>
            <a:r>
              <a:rPr lang="fa-IR" sz="1200" dirty="0" smtClean="0">
                <a:latin typeface="B Nazanin" panose="00000400000000000000" pitchFamily="2" charset="-78"/>
                <a:ea typeface="Calibri" panose="020F0502020204030204" pitchFamily="34" charset="0"/>
                <a:cs typeface="B Titr" panose="00000700000000000000" pitchFamily="2" charset="-78"/>
              </a:rPr>
              <a:t>)</a:t>
            </a:r>
            <a:r>
              <a:rPr lang="en-US" sz="1200" dirty="0" smtClean="0">
                <a:latin typeface="B Nazanin" panose="00000400000000000000" pitchFamily="2" charset="-78"/>
                <a:ea typeface="Calibri" panose="020F0502020204030204" pitchFamily="34" charset="0"/>
                <a:cs typeface="B Titr" panose="00000700000000000000" pitchFamily="2" charset="-78"/>
              </a:rPr>
              <a:t>           </a:t>
            </a:r>
            <a:r>
              <a:rPr lang="fa-IR" sz="1200" dirty="0" smtClean="0">
                <a:latin typeface="B Nazanin" panose="00000400000000000000" pitchFamily="2" charset="-78"/>
                <a:ea typeface="Calibri" panose="020F0502020204030204" pitchFamily="34" charset="0"/>
                <a:cs typeface="B Titr" panose="00000700000000000000" pitchFamily="2" charset="-78"/>
              </a:rPr>
              <a:t> 1</a:t>
            </a:r>
            <a:r>
              <a:rPr lang="en-US" sz="1200" dirty="0" smtClean="0">
                <a:latin typeface="B Nazanin" panose="00000400000000000000" pitchFamily="2" charset="-78"/>
                <a:ea typeface="Calibri" panose="020F0502020204030204" pitchFamily="34" charset="0"/>
                <a:cs typeface="B Titr" panose="00000700000000000000" pitchFamily="2" charset="-78"/>
              </a:rPr>
              <a:t>         </a:t>
            </a:r>
            <a:r>
              <a:rPr lang="fa-IR" sz="1200" dirty="0" smtClean="0">
                <a:latin typeface="B Nazanin" panose="00000400000000000000" pitchFamily="2" charset="-78"/>
                <a:ea typeface="Calibri" panose="020F0502020204030204" pitchFamily="34" charset="0"/>
                <a:cs typeface="B Titr" panose="00000700000000000000" pitchFamily="2" charset="-78"/>
              </a:rPr>
              <a:t>0</a:t>
            </a:r>
            <a:r>
              <a:rPr lang="fa-IR" sz="1200" dirty="0">
                <a:latin typeface="B Nazanin" panose="00000400000000000000" pitchFamily="2" charset="-78"/>
                <a:ea typeface="Calibri" panose="020F0502020204030204" pitchFamily="34" charset="0"/>
                <a:cs typeface="B Titr" panose="00000700000000000000" pitchFamily="2" charset="-78"/>
              </a:rPr>
              <a:t>		</a:t>
            </a:r>
            <a:endParaRPr lang="en-US" sz="1200" dirty="0">
              <a:latin typeface="Calibri" panose="020F0502020204030204" pitchFamily="34" charset="0"/>
              <a:ea typeface="Calibri" panose="020F0502020204030204" pitchFamily="34" charset="0"/>
              <a:cs typeface="B Titr" panose="00000700000000000000" pitchFamily="2" charset="-78"/>
            </a:endParaRPr>
          </a:p>
          <a:p>
            <a:pPr>
              <a:lnSpc>
                <a:spcPct val="150000"/>
              </a:lnSpc>
            </a:pPr>
            <a:r>
              <a:rPr lang="en-US" sz="1200" dirty="0">
                <a:latin typeface="Calibri" panose="020F0502020204030204" pitchFamily="34" charset="0"/>
                <a:ea typeface="Calibri" panose="020F0502020204030204" pitchFamily="34" charset="0"/>
                <a:cs typeface="B Titr" panose="00000700000000000000" pitchFamily="2" charset="-78"/>
              </a:rPr>
              <a:t>- </a:t>
            </a:r>
            <a:r>
              <a:rPr lang="fa-IR" sz="1200" dirty="0">
                <a:latin typeface="B Nazanin" panose="00000400000000000000" pitchFamily="2" charset="-78"/>
                <a:ea typeface="Calibri" panose="020F0502020204030204" pitchFamily="34" charset="0"/>
                <a:cs typeface="B Titr" panose="00000700000000000000" pitchFamily="2" charset="-78"/>
              </a:rPr>
              <a:t>این چیست؟ (اشاره به ساعت مچی)	 </a:t>
            </a:r>
            <a:r>
              <a:rPr lang="fa-IR" sz="1200" dirty="0" smtClean="0">
                <a:latin typeface="B Nazanin" panose="00000400000000000000" pitchFamily="2" charset="-78"/>
                <a:ea typeface="Calibri" panose="020F0502020204030204" pitchFamily="34" charset="0"/>
                <a:cs typeface="B Titr" panose="00000700000000000000" pitchFamily="2" charset="-78"/>
              </a:rPr>
              <a:t>1</a:t>
            </a:r>
            <a:r>
              <a:rPr lang="en-US" sz="1200" dirty="0" smtClean="0">
                <a:latin typeface="B Nazanin" panose="00000400000000000000" pitchFamily="2" charset="-78"/>
                <a:ea typeface="Calibri" panose="020F0502020204030204" pitchFamily="34" charset="0"/>
                <a:cs typeface="B Titr" panose="00000700000000000000" pitchFamily="2" charset="-78"/>
              </a:rPr>
              <a:t>         </a:t>
            </a:r>
            <a:r>
              <a:rPr lang="fa-IR" sz="1200" dirty="0" smtClean="0">
                <a:latin typeface="B Nazanin" panose="00000400000000000000" pitchFamily="2" charset="-78"/>
                <a:ea typeface="Calibri" panose="020F0502020204030204" pitchFamily="34" charset="0"/>
                <a:cs typeface="B Titr" panose="00000700000000000000" pitchFamily="2" charset="-78"/>
              </a:rPr>
              <a:t>0</a:t>
            </a:r>
            <a:endParaRPr lang="en-US" sz="1200" dirty="0">
              <a:latin typeface="Calibri" panose="020F0502020204030204" pitchFamily="34" charset="0"/>
              <a:ea typeface="Calibri" panose="020F0502020204030204" pitchFamily="34" charset="0"/>
              <a:cs typeface="B Titr" panose="00000700000000000000" pitchFamily="2" charset="-78"/>
            </a:endParaRPr>
          </a:p>
          <a:p>
            <a:pPr>
              <a:lnSpc>
                <a:spcPct val="150000"/>
              </a:lnSpc>
            </a:pPr>
            <a:r>
              <a:rPr lang="en-US" sz="1200" dirty="0">
                <a:latin typeface="Calibri" panose="020F0502020204030204" pitchFamily="34" charset="0"/>
                <a:ea typeface="Calibri" panose="020F0502020204030204" pitchFamily="34" charset="0"/>
                <a:cs typeface="B Titr" panose="00000700000000000000" pitchFamily="2" charset="-78"/>
              </a:rPr>
              <a:t>- </a:t>
            </a:r>
            <a:r>
              <a:rPr lang="fa-IR" sz="1200" dirty="0">
                <a:latin typeface="B Nazanin" panose="00000400000000000000" pitchFamily="2" charset="-78"/>
                <a:ea typeface="Calibri" panose="020F0502020204030204" pitchFamily="34" charset="0"/>
                <a:cs typeface="B Titr" panose="00000700000000000000" pitchFamily="2" charset="-78"/>
              </a:rPr>
              <a:t>الان من به شما یک جمله می‌گویم و از شما می‌خواهم که آن را تکرار کنی، آماده</a:t>
            </a:r>
            <a:r>
              <a:rPr lang="en-US" sz="1200" dirty="0">
                <a:latin typeface="B Nazanin" panose="00000400000000000000" pitchFamily="2" charset="-78"/>
                <a:ea typeface="Calibri" panose="020F0502020204030204" pitchFamily="34" charset="0"/>
                <a:cs typeface="B Titr" panose="00000700000000000000" pitchFamily="2" charset="-78"/>
              </a:rPr>
              <a:t>‌</a:t>
            </a:r>
            <a:r>
              <a:rPr lang="fa-IR" sz="1200" dirty="0">
                <a:latin typeface="B Nazanin" panose="00000400000000000000" pitchFamily="2" charset="-78"/>
                <a:ea typeface="Calibri" panose="020F0502020204030204" pitchFamily="34" charset="0"/>
                <a:cs typeface="B Titr" panose="00000700000000000000" pitchFamily="2" charset="-78"/>
              </a:rPr>
              <a:t>ای؟</a:t>
            </a:r>
            <a:endParaRPr lang="en-US" sz="1200" dirty="0">
              <a:latin typeface="Calibri" panose="020F0502020204030204" pitchFamily="34" charset="0"/>
              <a:ea typeface="Calibri" panose="020F0502020204030204" pitchFamily="34" charset="0"/>
              <a:cs typeface="B Titr" panose="00000700000000000000" pitchFamily="2" charset="-78"/>
            </a:endParaRPr>
          </a:p>
          <a:p>
            <a:pPr>
              <a:lnSpc>
                <a:spcPct val="150000"/>
              </a:lnSpc>
            </a:pPr>
            <a:r>
              <a:rPr lang="fa-IR" sz="1200" dirty="0">
                <a:latin typeface="B Nazanin" panose="00000400000000000000" pitchFamily="2" charset="-78"/>
                <a:ea typeface="Calibri" panose="020F0502020204030204" pitchFamily="34" charset="0"/>
                <a:cs typeface="B Titr" panose="00000700000000000000" pitchFamily="2" charset="-78"/>
              </a:rPr>
              <a:t>تا 5 بار جمله را تکرار کنید ولی در صورت پاسخ دهی در بار اول امتیاز کامل می‌گیرد</a:t>
            </a:r>
            <a:r>
              <a:rPr lang="en-US" sz="1200" dirty="0">
                <a:latin typeface="B Nazanin" panose="00000400000000000000" pitchFamily="2" charset="-78"/>
                <a:ea typeface="Calibri" panose="020F0502020204030204" pitchFamily="34" charset="0"/>
                <a:cs typeface="B Titr" panose="00000700000000000000" pitchFamily="2" charset="-78"/>
              </a:rPr>
              <a:t>.</a:t>
            </a:r>
            <a:endParaRPr lang="en-US" sz="1200" dirty="0">
              <a:latin typeface="Calibri" panose="020F0502020204030204" pitchFamily="34" charset="0"/>
              <a:ea typeface="Calibri" panose="020F0502020204030204" pitchFamily="34" charset="0"/>
              <a:cs typeface="B Titr" panose="00000700000000000000" pitchFamily="2" charset="-78"/>
            </a:endParaRPr>
          </a:p>
          <a:p>
            <a:pPr>
              <a:lnSpc>
                <a:spcPct val="150000"/>
              </a:lnSpc>
            </a:pPr>
            <a:r>
              <a:rPr lang="en-US" sz="1200" dirty="0">
                <a:latin typeface="B Nazanin" panose="00000400000000000000" pitchFamily="2" charset="-78"/>
                <a:ea typeface="Calibri" panose="020F0502020204030204" pitchFamily="34" charset="0"/>
                <a:cs typeface="B Titr" panose="00000700000000000000" pitchFamily="2" charset="-78"/>
              </a:rPr>
              <a:t> </a:t>
            </a:r>
            <a:r>
              <a:rPr lang="fa-IR" sz="1200" dirty="0">
                <a:latin typeface="B Nazanin" panose="00000400000000000000" pitchFamily="2" charset="-78"/>
                <a:ea typeface="Calibri" panose="020F0502020204030204" pitchFamily="34" charset="0"/>
                <a:cs typeface="B Titr" panose="00000700000000000000" pitchFamily="2" charset="-78"/>
              </a:rPr>
              <a:t>(یک جمله بدون معنا) تاجر توچه تجارت میکنی	 بدون اگر و یا </a:t>
            </a:r>
            <a:r>
              <a:rPr lang="fa-IR" sz="1200" dirty="0" smtClean="0">
                <a:latin typeface="B Nazanin" panose="00000400000000000000" pitchFamily="2" charset="-78"/>
                <a:ea typeface="Calibri" panose="020F0502020204030204" pitchFamily="34" charset="0"/>
                <a:cs typeface="B Titr" panose="00000700000000000000" pitchFamily="2" charset="-78"/>
              </a:rPr>
              <a:t>اما</a:t>
            </a:r>
            <a:r>
              <a:rPr lang="en-US" sz="1200" dirty="0" smtClean="0">
                <a:latin typeface="B Nazanin" panose="00000400000000000000" pitchFamily="2" charset="-78"/>
                <a:ea typeface="Calibri" panose="020F0502020204030204" pitchFamily="34" charset="0"/>
                <a:cs typeface="B Titr" panose="00000700000000000000" pitchFamily="2" charset="-78"/>
              </a:rPr>
              <a:t>           </a:t>
            </a:r>
            <a:r>
              <a:rPr lang="fa-IR" sz="1200" dirty="0" smtClean="0">
                <a:latin typeface="B Nazanin" panose="00000400000000000000" pitchFamily="2" charset="-78"/>
                <a:ea typeface="Calibri" panose="020F0502020204030204" pitchFamily="34" charset="0"/>
                <a:cs typeface="B Titr" panose="00000700000000000000" pitchFamily="2" charset="-78"/>
              </a:rPr>
              <a:t> 1</a:t>
            </a:r>
            <a:r>
              <a:rPr lang="en-US" sz="1200" dirty="0" smtClean="0">
                <a:latin typeface="B Nazanin" panose="00000400000000000000" pitchFamily="2" charset="-78"/>
                <a:ea typeface="Calibri" panose="020F0502020204030204" pitchFamily="34" charset="0"/>
                <a:cs typeface="B Titr" panose="00000700000000000000" pitchFamily="2" charset="-78"/>
              </a:rPr>
              <a:t>        </a:t>
            </a:r>
            <a:r>
              <a:rPr lang="fa-IR" sz="1200" dirty="0" smtClean="0">
                <a:latin typeface="B Nazanin" panose="00000400000000000000" pitchFamily="2" charset="-78"/>
                <a:ea typeface="Calibri" panose="020F0502020204030204" pitchFamily="34" charset="0"/>
                <a:cs typeface="B Titr" panose="00000700000000000000" pitchFamily="2" charset="-78"/>
              </a:rPr>
              <a:t> </a:t>
            </a:r>
            <a:r>
              <a:rPr lang="fa-IR" sz="1200" dirty="0">
                <a:latin typeface="B Nazanin" panose="00000400000000000000" pitchFamily="2" charset="-78"/>
                <a:ea typeface="Calibri" panose="020F0502020204030204" pitchFamily="34" charset="0"/>
                <a:cs typeface="B Titr" panose="00000700000000000000" pitchFamily="2" charset="-78"/>
              </a:rPr>
              <a:t>0 </a:t>
            </a:r>
            <a:endParaRPr lang="en-US" sz="1200" dirty="0">
              <a:latin typeface="Calibri" panose="020F0502020204030204" pitchFamily="34" charset="0"/>
              <a:ea typeface="Calibri" panose="020F0502020204030204" pitchFamily="34" charset="0"/>
              <a:cs typeface="B Titr" panose="00000700000000000000" pitchFamily="2" charset="-78"/>
            </a:endParaRPr>
          </a:p>
          <a:p>
            <a:pPr>
              <a:lnSpc>
                <a:spcPct val="150000"/>
              </a:lnSpc>
            </a:pPr>
            <a:r>
              <a:rPr lang="fa-IR" sz="1200" dirty="0">
                <a:latin typeface="B Nazanin" panose="00000400000000000000" pitchFamily="2" charset="-78"/>
                <a:ea typeface="Calibri" panose="020F0502020204030204" pitchFamily="34" charset="0"/>
                <a:cs typeface="B Titr" panose="00000700000000000000" pitchFamily="2" charset="-78"/>
              </a:rPr>
              <a:t> </a:t>
            </a:r>
            <a:endParaRPr lang="en-US" sz="1200" dirty="0">
              <a:latin typeface="Calibri" panose="020F0502020204030204" pitchFamily="34" charset="0"/>
              <a:ea typeface="Calibri" panose="020F0502020204030204" pitchFamily="34" charset="0"/>
              <a:cs typeface="B Titr" panose="00000700000000000000" pitchFamily="2" charset="-78"/>
            </a:endParaRPr>
          </a:p>
          <a:p>
            <a:pPr>
              <a:lnSpc>
                <a:spcPct val="150000"/>
              </a:lnSpc>
            </a:pPr>
            <a:r>
              <a:rPr lang="en-US" sz="1200" dirty="0">
                <a:latin typeface="Calibri" panose="020F0502020204030204" pitchFamily="34" charset="0"/>
                <a:ea typeface="Calibri" panose="020F0502020204030204" pitchFamily="34" charset="0"/>
                <a:cs typeface="B Titr" panose="00000700000000000000" pitchFamily="2" charset="-78"/>
              </a:rPr>
              <a:t>-</a:t>
            </a:r>
            <a:r>
              <a:rPr lang="fa-IR" sz="1200" dirty="0">
                <a:latin typeface="Calibri" panose="020F0502020204030204" pitchFamily="34" charset="0"/>
                <a:ea typeface="Calibri" panose="020F0502020204030204" pitchFamily="34" charset="0"/>
                <a:cs typeface="B Titr" panose="00000700000000000000" pitchFamily="2" charset="-78"/>
              </a:rPr>
              <a:t>با</a:t>
            </a:r>
            <a:r>
              <a:rPr lang="fa-IR" sz="1200" dirty="0">
                <a:latin typeface="B Nazanin" panose="00000400000000000000" pitchFamily="2" charset="-78"/>
                <a:ea typeface="Calibri" panose="020F0502020204030204" pitchFamily="34" charset="0"/>
                <a:cs typeface="B Titr" panose="00000700000000000000" pitchFamily="2" charset="-78"/>
              </a:rPr>
              <a:t> دقت گوش کن. من می‌خواهم به شما بگویم که کارهایی را انجام بدهید</a:t>
            </a:r>
            <a:r>
              <a:rPr lang="en-US" sz="1200" dirty="0">
                <a:latin typeface="B Nazanin" panose="00000400000000000000" pitchFamily="2" charset="-78"/>
                <a:ea typeface="Calibri" panose="020F0502020204030204" pitchFamily="34" charset="0"/>
                <a:cs typeface="B Titr" panose="00000700000000000000" pitchFamily="2" charset="-78"/>
              </a:rPr>
              <a:t>.</a:t>
            </a:r>
            <a:endParaRPr lang="en-US" sz="1200" dirty="0">
              <a:latin typeface="Calibri" panose="020F0502020204030204" pitchFamily="34" charset="0"/>
              <a:ea typeface="Calibri" panose="020F0502020204030204" pitchFamily="34" charset="0"/>
              <a:cs typeface="B Titr" panose="00000700000000000000" pitchFamily="2" charset="-78"/>
            </a:endParaRPr>
          </a:p>
          <a:p>
            <a:pPr>
              <a:lnSpc>
                <a:spcPct val="150000"/>
              </a:lnSpc>
            </a:pPr>
            <a:r>
              <a:rPr lang="fa-IR" sz="1200" dirty="0">
                <a:latin typeface="B Nazanin" panose="00000400000000000000" pitchFamily="2" charset="-78"/>
                <a:ea typeface="Calibri" panose="020F0502020204030204" pitchFamily="34" charset="0"/>
                <a:cs typeface="B Titr" panose="00000700000000000000" pitchFamily="2" charset="-78"/>
              </a:rPr>
              <a:t>این کاغذ را با دست راست خود بردارید (مکث) و آن را روی کف زمین (روی میز) قرار دهید</a:t>
            </a:r>
            <a:r>
              <a:rPr lang="en-US" sz="1200" dirty="0">
                <a:latin typeface="B Nazanin" panose="00000400000000000000" pitchFamily="2" charset="-78"/>
                <a:ea typeface="Calibri" panose="020F0502020204030204" pitchFamily="34" charset="0"/>
                <a:cs typeface="B Titr" panose="00000700000000000000" pitchFamily="2" charset="-78"/>
              </a:rPr>
              <a:t>.</a:t>
            </a:r>
            <a:endParaRPr lang="en-US" sz="1200" dirty="0">
              <a:latin typeface="Calibri" panose="020F0502020204030204" pitchFamily="34" charset="0"/>
              <a:ea typeface="Calibri" panose="020F0502020204030204" pitchFamily="34" charset="0"/>
              <a:cs typeface="B Titr" panose="00000700000000000000" pitchFamily="2" charset="-78"/>
            </a:endParaRPr>
          </a:p>
          <a:p>
            <a:pPr>
              <a:lnSpc>
                <a:spcPct val="150000"/>
              </a:lnSpc>
            </a:pPr>
            <a:r>
              <a:rPr lang="fa-IR" sz="1200" dirty="0">
                <a:latin typeface="B Nazanin" panose="00000400000000000000" pitchFamily="2" charset="-78"/>
                <a:ea typeface="Calibri" panose="020F0502020204030204" pitchFamily="34" charset="0"/>
                <a:cs typeface="B Titr" panose="00000700000000000000" pitchFamily="2" charset="-78"/>
              </a:rPr>
              <a:t>با دست راست بگیرید			</a:t>
            </a:r>
            <a:r>
              <a:rPr lang="fa-IR" sz="1200" dirty="0" smtClean="0">
                <a:latin typeface="B Nazanin" panose="00000400000000000000" pitchFamily="2" charset="-78"/>
                <a:ea typeface="Calibri" panose="020F0502020204030204" pitchFamily="34" charset="0"/>
                <a:cs typeface="B Titr" panose="00000700000000000000" pitchFamily="2" charset="-78"/>
              </a:rPr>
              <a:t>1</a:t>
            </a:r>
            <a:r>
              <a:rPr lang="en-US" sz="1200" dirty="0" smtClean="0">
                <a:latin typeface="B Nazanin" panose="00000400000000000000" pitchFamily="2" charset="-78"/>
                <a:ea typeface="Calibri" panose="020F0502020204030204" pitchFamily="34" charset="0"/>
                <a:cs typeface="B Titr" panose="00000700000000000000" pitchFamily="2" charset="-78"/>
              </a:rPr>
              <a:t>          </a:t>
            </a:r>
            <a:r>
              <a:rPr lang="fa-IR" sz="1200" dirty="0" smtClean="0">
                <a:latin typeface="B Nazanin" panose="00000400000000000000" pitchFamily="2" charset="-78"/>
                <a:ea typeface="Calibri" panose="020F0502020204030204" pitchFamily="34" charset="0"/>
                <a:cs typeface="B Titr" panose="00000700000000000000" pitchFamily="2" charset="-78"/>
              </a:rPr>
              <a:t>0</a:t>
            </a:r>
            <a:endParaRPr lang="en-US" sz="1200" dirty="0">
              <a:latin typeface="Calibri" panose="020F0502020204030204" pitchFamily="34" charset="0"/>
              <a:ea typeface="Calibri" panose="020F0502020204030204" pitchFamily="34" charset="0"/>
              <a:cs typeface="B Titr" panose="00000700000000000000" pitchFamily="2" charset="-78"/>
            </a:endParaRPr>
          </a:p>
          <a:p>
            <a:pPr>
              <a:lnSpc>
                <a:spcPct val="150000"/>
              </a:lnSpc>
            </a:pPr>
            <a:r>
              <a:rPr lang="fa-IR" sz="1200" dirty="0">
                <a:latin typeface="B Nazanin" panose="00000400000000000000" pitchFamily="2" charset="-78"/>
                <a:ea typeface="Calibri" panose="020F0502020204030204" pitchFamily="34" charset="0"/>
                <a:cs typeface="B Titr" panose="00000700000000000000" pitchFamily="2" charset="-78"/>
              </a:rPr>
              <a:t>آن را از وسط تا کنید. 			</a:t>
            </a:r>
            <a:r>
              <a:rPr lang="fa-IR" sz="1200" dirty="0" smtClean="0">
                <a:latin typeface="B Nazanin" panose="00000400000000000000" pitchFamily="2" charset="-78"/>
                <a:ea typeface="Calibri" panose="020F0502020204030204" pitchFamily="34" charset="0"/>
                <a:cs typeface="B Titr" panose="00000700000000000000" pitchFamily="2" charset="-78"/>
              </a:rPr>
              <a:t>1</a:t>
            </a:r>
            <a:r>
              <a:rPr lang="en-US" sz="1200" dirty="0" smtClean="0">
                <a:latin typeface="B Nazanin" panose="00000400000000000000" pitchFamily="2" charset="-78"/>
                <a:ea typeface="Calibri" panose="020F0502020204030204" pitchFamily="34" charset="0"/>
                <a:cs typeface="B Titr" panose="00000700000000000000" pitchFamily="2" charset="-78"/>
              </a:rPr>
              <a:t>          </a:t>
            </a:r>
            <a:r>
              <a:rPr lang="fa-IR" sz="1200" dirty="0" smtClean="0">
                <a:latin typeface="B Nazanin" panose="00000400000000000000" pitchFamily="2" charset="-78"/>
                <a:ea typeface="Calibri" panose="020F0502020204030204" pitchFamily="34" charset="0"/>
                <a:cs typeface="B Titr" panose="00000700000000000000" pitchFamily="2" charset="-78"/>
              </a:rPr>
              <a:t>0</a:t>
            </a:r>
            <a:endParaRPr lang="en-US" sz="1200" dirty="0">
              <a:latin typeface="Calibri" panose="020F0502020204030204" pitchFamily="34" charset="0"/>
              <a:ea typeface="Calibri" panose="020F0502020204030204" pitchFamily="34" charset="0"/>
              <a:cs typeface="B Titr" panose="00000700000000000000" pitchFamily="2" charset="-78"/>
            </a:endParaRPr>
          </a:p>
          <a:p>
            <a:pPr>
              <a:lnSpc>
                <a:spcPct val="150000"/>
              </a:lnSpc>
            </a:pPr>
            <a:r>
              <a:rPr lang="fa-IR" sz="1200" dirty="0">
                <a:latin typeface="B Nazanin" panose="00000400000000000000" pitchFamily="2" charset="-78"/>
                <a:ea typeface="Calibri" panose="020F0502020204030204" pitchFamily="34" charset="0"/>
                <a:cs typeface="B Titr" panose="00000700000000000000" pitchFamily="2" charset="-78"/>
              </a:rPr>
              <a:t>آن را کف زمین (روی میز) قرار دهید</a:t>
            </a:r>
            <a:r>
              <a:rPr lang="fa-IR" sz="1200" dirty="0" smtClean="0">
                <a:latin typeface="B Nazanin" panose="00000400000000000000" pitchFamily="2" charset="-78"/>
                <a:ea typeface="Calibri" panose="020F0502020204030204" pitchFamily="34" charset="0"/>
                <a:cs typeface="B Titr" panose="00000700000000000000" pitchFamily="2" charset="-78"/>
              </a:rPr>
              <a:t>.</a:t>
            </a:r>
            <a:r>
              <a:rPr lang="en-US" sz="1200" dirty="0" smtClean="0">
                <a:latin typeface="B Nazanin" panose="00000400000000000000" pitchFamily="2" charset="-78"/>
                <a:ea typeface="Calibri" panose="020F0502020204030204" pitchFamily="34" charset="0"/>
                <a:cs typeface="B Titr" panose="00000700000000000000" pitchFamily="2" charset="-78"/>
              </a:rPr>
              <a:t>                                           </a:t>
            </a:r>
            <a:r>
              <a:rPr lang="fa-IR" sz="1200" dirty="0" smtClean="0">
                <a:latin typeface="B Nazanin" panose="00000400000000000000" pitchFamily="2" charset="-78"/>
                <a:ea typeface="Calibri" panose="020F0502020204030204" pitchFamily="34" charset="0"/>
                <a:cs typeface="B Titr" panose="00000700000000000000" pitchFamily="2" charset="-78"/>
              </a:rPr>
              <a:t> 1</a:t>
            </a:r>
            <a:r>
              <a:rPr lang="en-US" sz="1200" dirty="0" smtClean="0">
                <a:latin typeface="B Nazanin" panose="00000400000000000000" pitchFamily="2" charset="-78"/>
                <a:ea typeface="Calibri" panose="020F0502020204030204" pitchFamily="34" charset="0"/>
                <a:cs typeface="B Titr" panose="00000700000000000000" pitchFamily="2" charset="-78"/>
              </a:rPr>
              <a:t>          </a:t>
            </a:r>
            <a:r>
              <a:rPr lang="fa-IR" sz="1200" dirty="0" smtClean="0">
                <a:latin typeface="B Nazanin" panose="00000400000000000000" pitchFamily="2" charset="-78"/>
                <a:ea typeface="Calibri" panose="020F0502020204030204" pitchFamily="34" charset="0"/>
                <a:cs typeface="B Titr" panose="00000700000000000000" pitchFamily="2" charset="-78"/>
              </a:rPr>
              <a:t>0</a:t>
            </a:r>
            <a:endParaRPr lang="en-US" sz="1200" dirty="0">
              <a:latin typeface="Calibri" panose="020F0502020204030204" pitchFamily="34" charset="0"/>
              <a:ea typeface="Calibri" panose="020F0502020204030204" pitchFamily="34" charset="0"/>
              <a:cs typeface="B Titr" panose="00000700000000000000" pitchFamily="2" charset="-78"/>
            </a:endParaRPr>
          </a:p>
          <a:p>
            <a:pPr>
              <a:lnSpc>
                <a:spcPct val="150000"/>
              </a:lnSpc>
            </a:pPr>
            <a:endParaRPr lang="en-US" sz="1200" dirty="0">
              <a:latin typeface="Calibri" panose="020F0502020204030204" pitchFamily="34" charset="0"/>
              <a:ea typeface="Calibri" panose="020F0502020204030204" pitchFamily="34" charset="0"/>
              <a:cs typeface="B Titr" panose="00000700000000000000" pitchFamily="2" charset="-78"/>
            </a:endParaRPr>
          </a:p>
          <a:p>
            <a:pPr>
              <a:lnSpc>
                <a:spcPct val="150000"/>
              </a:lnSpc>
            </a:pPr>
            <a:r>
              <a:rPr lang="fa-IR" sz="1200" dirty="0">
                <a:latin typeface="Calibri" panose="020F0502020204030204" pitchFamily="34" charset="0"/>
                <a:ea typeface="Calibri" panose="020F0502020204030204" pitchFamily="34" charset="0"/>
                <a:cs typeface="B Titr" panose="00000700000000000000" pitchFamily="2" charset="-78"/>
              </a:rPr>
              <a:t> </a:t>
            </a:r>
            <a:r>
              <a:rPr lang="fa-IR" sz="1200" dirty="0" smtClean="0">
                <a:latin typeface="Calibri" panose="020F0502020204030204" pitchFamily="34" charset="0"/>
                <a:ea typeface="Calibri" panose="020F0502020204030204" pitchFamily="34" charset="0"/>
                <a:cs typeface="B Titr" panose="00000700000000000000" pitchFamily="2" charset="-78"/>
              </a:rPr>
              <a:t>-</a:t>
            </a:r>
            <a:r>
              <a:rPr lang="fa-IR" sz="1200" dirty="0" smtClean="0">
                <a:latin typeface="B Nazanin" panose="00000400000000000000" pitchFamily="2" charset="-78"/>
                <a:ea typeface="Calibri" panose="020F0502020204030204" pitchFamily="34" charset="0"/>
                <a:cs typeface="B Titr" panose="00000700000000000000" pitchFamily="2" charset="-78"/>
              </a:rPr>
              <a:t>این </a:t>
            </a:r>
            <a:r>
              <a:rPr lang="fa-IR" sz="1200" dirty="0">
                <a:latin typeface="B Nazanin" panose="00000400000000000000" pitchFamily="2" charset="-78"/>
                <a:ea typeface="Calibri" panose="020F0502020204030204" pitchFamily="34" charset="0"/>
                <a:cs typeface="B Titr" panose="00000700000000000000" pitchFamily="2" charset="-78"/>
              </a:rPr>
              <a:t>جمله را بخوانید و کاری را که خواسته انجام دهید</a:t>
            </a:r>
            <a:r>
              <a:rPr lang="en-US" sz="1200" dirty="0">
                <a:latin typeface="B Nazanin" panose="00000400000000000000" pitchFamily="2" charset="-78"/>
                <a:ea typeface="Calibri" panose="020F0502020204030204" pitchFamily="34" charset="0"/>
                <a:cs typeface="B Titr" panose="00000700000000000000" pitchFamily="2" charset="-78"/>
              </a:rPr>
              <a:t>.</a:t>
            </a:r>
            <a:endParaRPr lang="en-US" sz="1200" dirty="0">
              <a:latin typeface="Calibri" panose="020F0502020204030204" pitchFamily="34" charset="0"/>
              <a:ea typeface="Calibri" panose="020F0502020204030204" pitchFamily="34" charset="0"/>
              <a:cs typeface="B Titr" panose="00000700000000000000" pitchFamily="2" charset="-78"/>
            </a:endParaRPr>
          </a:p>
          <a:p>
            <a:pPr>
              <a:lnSpc>
                <a:spcPct val="150000"/>
              </a:lnSpc>
            </a:pPr>
            <a:r>
              <a:rPr lang="fa-IR" sz="1200" dirty="0">
                <a:latin typeface="B Nazanin" panose="00000400000000000000" pitchFamily="2" charset="-78"/>
                <a:ea typeface="Calibri" panose="020F0502020204030204" pitchFamily="34" charset="0"/>
                <a:cs typeface="B Titr" panose="00000700000000000000" pitchFamily="2" charset="-78"/>
              </a:rPr>
              <a:t>جمله (چشمانتان را ببندید) را که روی کاغذ نوشته شده به بیمار نشان </a:t>
            </a:r>
            <a:r>
              <a:rPr lang="fa-IR" sz="1200" dirty="0" smtClean="0">
                <a:latin typeface="B Nazanin" panose="00000400000000000000" pitchFamily="2" charset="-78"/>
                <a:ea typeface="Calibri" panose="020F0502020204030204" pitchFamily="34" charset="0"/>
                <a:cs typeface="B Titr" panose="00000700000000000000" pitchFamily="2" charset="-78"/>
              </a:rPr>
              <a:t>دهید</a:t>
            </a:r>
            <a:r>
              <a:rPr lang="en-US" sz="1200" dirty="0" smtClean="0">
                <a:latin typeface="B Nazanin" panose="00000400000000000000" pitchFamily="2" charset="-78"/>
                <a:ea typeface="Calibri" panose="020F0502020204030204" pitchFamily="34" charset="0"/>
                <a:cs typeface="B Titr" panose="00000700000000000000" pitchFamily="2" charset="-78"/>
              </a:rPr>
              <a:t>.</a:t>
            </a:r>
            <a:r>
              <a:rPr lang="fa-IR" sz="1200" dirty="0" smtClean="0">
                <a:latin typeface="B Nazanin" panose="00000400000000000000" pitchFamily="2" charset="-78"/>
                <a:ea typeface="Calibri" panose="020F0502020204030204" pitchFamily="34" charset="0"/>
                <a:cs typeface="B Titr" panose="00000700000000000000" pitchFamily="2" charset="-78"/>
              </a:rPr>
              <a:t>    </a:t>
            </a:r>
            <a:r>
              <a:rPr lang="en-US" sz="1200" dirty="0" smtClean="0">
                <a:latin typeface="B Nazanin" panose="00000400000000000000" pitchFamily="2" charset="-78"/>
                <a:ea typeface="Calibri" panose="020F0502020204030204" pitchFamily="34" charset="0"/>
                <a:cs typeface="B Titr" panose="00000700000000000000" pitchFamily="2" charset="-78"/>
              </a:rPr>
              <a:t> </a:t>
            </a:r>
            <a:r>
              <a:rPr lang="fa-IR" sz="1200" dirty="0" smtClean="0">
                <a:latin typeface="B Nazanin" panose="00000400000000000000" pitchFamily="2" charset="-78"/>
                <a:ea typeface="Calibri" panose="020F0502020204030204" pitchFamily="34" charset="0"/>
                <a:cs typeface="B Titr" panose="00000700000000000000" pitchFamily="2" charset="-78"/>
              </a:rPr>
              <a:t>1</a:t>
            </a:r>
            <a:r>
              <a:rPr lang="en-US" sz="1200" dirty="0" smtClean="0">
                <a:latin typeface="B Nazanin" panose="00000400000000000000" pitchFamily="2" charset="-78"/>
                <a:ea typeface="Calibri" panose="020F0502020204030204" pitchFamily="34" charset="0"/>
                <a:cs typeface="B Titr" panose="00000700000000000000" pitchFamily="2" charset="-78"/>
              </a:rPr>
              <a:t>          </a:t>
            </a:r>
            <a:r>
              <a:rPr lang="fa-IR" sz="1200" dirty="0" smtClean="0">
                <a:latin typeface="B Nazanin" panose="00000400000000000000" pitchFamily="2" charset="-78"/>
                <a:ea typeface="Calibri" panose="020F0502020204030204" pitchFamily="34" charset="0"/>
                <a:cs typeface="B Titr" panose="00000700000000000000" pitchFamily="2" charset="-78"/>
              </a:rPr>
              <a:t>0</a:t>
            </a:r>
            <a:endParaRPr lang="en-US" sz="1200" dirty="0">
              <a:latin typeface="Calibri" panose="020F0502020204030204" pitchFamily="34" charset="0"/>
              <a:ea typeface="Calibri" panose="020F0502020204030204" pitchFamily="34" charset="0"/>
              <a:cs typeface="B Titr" panose="00000700000000000000" pitchFamily="2" charset="-78"/>
            </a:endParaRPr>
          </a:p>
          <a:p>
            <a:pPr>
              <a:lnSpc>
                <a:spcPct val="150000"/>
              </a:lnSpc>
            </a:pPr>
            <a:r>
              <a:rPr lang="fa-IR" sz="1200" dirty="0" smtClean="0">
                <a:latin typeface="B Nazanin" panose="00000400000000000000" pitchFamily="2" charset="-78"/>
                <a:ea typeface="Calibri" panose="020F0502020204030204" pitchFamily="34" charset="0"/>
                <a:cs typeface="B Titr" panose="00000700000000000000" pitchFamily="2" charset="-78"/>
              </a:rPr>
              <a:t>لطفاً </a:t>
            </a:r>
            <a:r>
              <a:rPr lang="fa-IR" sz="1200" dirty="0">
                <a:latin typeface="B Nazanin" panose="00000400000000000000" pitchFamily="2" charset="-78"/>
                <a:ea typeface="Calibri" panose="020F0502020204030204" pitchFamily="34" charset="0"/>
                <a:cs typeface="B Titr" panose="00000700000000000000" pitchFamily="2" charset="-78"/>
              </a:rPr>
              <a:t>یک جمله بنویس. اگر چیزی ننوشت، شما بگویید: پس در مورد وضع هوا بنویس</a:t>
            </a:r>
            <a:endParaRPr lang="en-US" sz="1200" dirty="0">
              <a:effectLst/>
              <a:latin typeface="Calibri" panose="020F0502020204030204" pitchFamily="34" charset="0"/>
              <a:ea typeface="Calibri" panose="020F0502020204030204" pitchFamily="34" charset="0"/>
              <a:cs typeface="B Titr" panose="00000700000000000000" pitchFamily="2" charset="-78"/>
            </a:endParaRPr>
          </a:p>
        </p:txBody>
      </p:sp>
      <p:sp>
        <p:nvSpPr>
          <p:cNvPr id="4" name="Rectangle 3"/>
          <p:cNvSpPr/>
          <p:nvPr/>
        </p:nvSpPr>
        <p:spPr>
          <a:xfrm>
            <a:off x="2771800" y="623653"/>
            <a:ext cx="3456383" cy="289951"/>
          </a:xfrm>
          <a:prstGeom prst="rect">
            <a:avLst/>
          </a:prstGeom>
          <a:solidFill>
            <a:schemeClr val="accent2"/>
          </a:solidFill>
        </p:spPr>
        <p:txBody>
          <a:bodyPr wrap="square">
            <a:spAutoFit/>
          </a:bodyPr>
          <a:lstStyle/>
          <a:p>
            <a:pPr algn="ctr">
              <a:lnSpc>
                <a:spcPct val="107000"/>
              </a:lnSpc>
              <a:spcBef>
                <a:spcPts val="200"/>
              </a:spcBef>
            </a:pPr>
            <a:r>
              <a:rPr lang="fa-IR" sz="1200" b="1" dirty="0">
                <a:latin typeface="Calibri Light" panose="020F0302020204030204" pitchFamily="34" charset="0"/>
                <a:ea typeface="Calibri" panose="020F0502020204030204" pitchFamily="34" charset="0"/>
                <a:cs typeface="B Titr" panose="00000700000000000000" pitchFamily="2" charset="-78"/>
              </a:rPr>
              <a:t>پرسشنامه ارزیابی شناختی</a:t>
            </a:r>
            <a:endParaRPr lang="en-US" sz="1200" b="1" dirty="0">
              <a:latin typeface="Calibri Light" panose="020F0302020204030204" pitchFamily="34" charset="0"/>
              <a:ea typeface="Calibri" panose="020F0502020204030204" pitchFamily="34" charset="0"/>
              <a:cs typeface="B Titr" panose="00000700000000000000" pitchFamily="2" charset="-78"/>
            </a:endParaRPr>
          </a:p>
        </p:txBody>
      </p:sp>
      <p:sp>
        <p:nvSpPr>
          <p:cNvPr id="5" name="Rectangle 4"/>
          <p:cNvSpPr/>
          <p:nvPr/>
        </p:nvSpPr>
        <p:spPr>
          <a:xfrm>
            <a:off x="8293234" y="6309320"/>
            <a:ext cx="300083" cy="215444"/>
          </a:xfrm>
          <a:prstGeom prst="rect">
            <a:avLst/>
          </a:prstGeom>
        </p:spPr>
        <p:txBody>
          <a:bodyPr wrap="none">
            <a:spAutoFit/>
          </a:bodyPr>
          <a:lstStyle/>
          <a:p>
            <a:r>
              <a:rPr lang="fa-IR" altLang="en-US" sz="800" dirty="0" smtClean="0">
                <a:cs typeface="B Titr" panose="00000700000000000000" pitchFamily="2" charset="-78"/>
              </a:rPr>
              <a:t>13</a:t>
            </a:r>
            <a:endParaRPr lang="en-US" altLang="en-US" sz="800" dirty="0">
              <a:cs typeface="B Titr" panose="00000700000000000000" pitchFamily="2" charset="-78"/>
            </a:endParaRPr>
          </a:p>
        </p:txBody>
      </p:sp>
    </p:spTree>
    <p:extLst>
      <p:ext uri="{BB962C8B-B14F-4D97-AF65-F5344CB8AC3E}">
        <p14:creationId xmlns:p14="http://schemas.microsoft.com/office/powerpoint/2010/main" val="2391409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7607" y="1189077"/>
            <a:ext cx="8240753" cy="854080"/>
          </a:xfrm>
          <a:prstGeom prst="rect">
            <a:avLst/>
          </a:prstGeom>
        </p:spPr>
        <p:txBody>
          <a:bodyPr wrap="square">
            <a:spAutoFit/>
          </a:bodyPr>
          <a:lstStyle/>
          <a:p>
            <a:pPr>
              <a:lnSpc>
                <a:spcPct val="150000"/>
              </a:lnSpc>
            </a:pPr>
            <a:r>
              <a:rPr lang="fa-IR" sz="1100" dirty="0">
                <a:latin typeface="B Nazanin" panose="00000400000000000000" pitchFamily="2" charset="-78"/>
                <a:ea typeface="Calibri" panose="020F0502020204030204" pitchFamily="34" charset="0"/>
                <a:cs typeface="B Titr" panose="00000700000000000000" pitchFamily="2" charset="-78"/>
              </a:rPr>
              <a:t>یک قطعه کاغذ به بیمار بدهید و سپس یک مداد یا خودکار هم به او بدهید. اگر جمله با محتوا و با مفهوم نوشت به او یک نمره بدهید (یعنی فعل و فاعل داشته باشد) از اشتباهاتی که در گرامر یا هجی داشته اند صرفنظر کنید</a:t>
            </a:r>
            <a:r>
              <a:rPr lang="en-US" sz="1100" dirty="0">
                <a:latin typeface="B Nazanin" panose="00000400000000000000" pitchFamily="2" charset="-78"/>
                <a:ea typeface="Calibri" panose="020F0502020204030204" pitchFamily="34" charset="0"/>
                <a:cs typeface="B Titr" panose="00000700000000000000" pitchFamily="2" charset="-78"/>
              </a:rPr>
              <a:t>.</a:t>
            </a:r>
            <a:endParaRPr lang="en-US" sz="1100" dirty="0">
              <a:latin typeface="Calibri" panose="020F0502020204030204" pitchFamily="34" charset="0"/>
              <a:ea typeface="Calibri" panose="020F0502020204030204" pitchFamily="34" charset="0"/>
              <a:cs typeface="B Titr" panose="00000700000000000000" pitchFamily="2" charset="-78"/>
            </a:endParaRPr>
          </a:p>
          <a:p>
            <a:pPr>
              <a:lnSpc>
                <a:spcPct val="150000"/>
              </a:lnSpc>
            </a:pPr>
            <a:r>
              <a:rPr lang="fa-IR" sz="1100" dirty="0" smtClean="0">
                <a:latin typeface="B Nazanin" panose="00000400000000000000" pitchFamily="2" charset="-78"/>
                <a:ea typeface="Calibri" panose="020F0502020204030204" pitchFamily="34" charset="0"/>
                <a:cs typeface="B Titr" panose="00000700000000000000" pitchFamily="2" charset="-78"/>
              </a:rPr>
              <a:t>1 -  این </a:t>
            </a:r>
            <a:r>
              <a:rPr lang="fa-IR" sz="1100" dirty="0">
                <a:latin typeface="B Nazanin" panose="00000400000000000000" pitchFamily="2" charset="-78"/>
                <a:ea typeface="Calibri" panose="020F0502020204030204" pitchFamily="34" charset="0"/>
                <a:cs typeface="B Titr" panose="00000700000000000000" pitchFamily="2" charset="-78"/>
              </a:rPr>
              <a:t>را کپی کن. (دو پنج ضلعی متقاطع را بکش</a:t>
            </a:r>
            <a:r>
              <a:rPr lang="en-US" sz="1100" dirty="0">
                <a:latin typeface="B Nazanin" panose="00000400000000000000" pitchFamily="2" charset="-78"/>
                <a:ea typeface="Calibri" panose="020F0502020204030204" pitchFamily="34" charset="0"/>
                <a:cs typeface="B Titr" panose="00000700000000000000" pitchFamily="2" charset="-78"/>
              </a:rPr>
              <a:t>.( </a:t>
            </a:r>
            <a:endParaRPr lang="en-US" sz="1100" dirty="0">
              <a:latin typeface="Calibri" panose="020F0502020204030204" pitchFamily="34" charset="0"/>
              <a:ea typeface="Calibri" panose="020F0502020204030204" pitchFamily="34" charset="0"/>
              <a:cs typeface="B Titr" panose="00000700000000000000"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852998" y="2643644"/>
            <a:ext cx="3833540" cy="2123789"/>
          </a:xfrm>
          <a:prstGeom prst="rect">
            <a:avLst/>
          </a:prstGeom>
          <a:noFill/>
          <a:ln>
            <a:noFill/>
          </a:ln>
        </p:spPr>
      </p:pic>
      <p:sp>
        <p:nvSpPr>
          <p:cNvPr id="5" name="Rectangle 4"/>
          <p:cNvSpPr/>
          <p:nvPr/>
        </p:nvSpPr>
        <p:spPr>
          <a:xfrm>
            <a:off x="4427984" y="2128740"/>
            <a:ext cx="2696136" cy="507831"/>
          </a:xfrm>
          <a:prstGeom prst="rect">
            <a:avLst/>
          </a:prstGeom>
        </p:spPr>
        <p:txBody>
          <a:bodyPr wrap="square">
            <a:spAutoFit/>
          </a:bodyPr>
          <a:lstStyle/>
          <a:p>
            <a:pPr>
              <a:lnSpc>
                <a:spcPct val="150000"/>
              </a:lnSpc>
            </a:pPr>
            <a:r>
              <a:rPr lang="fa-IR" dirty="0">
                <a:latin typeface="B Nazanin" panose="00000400000000000000" pitchFamily="2" charset="-78"/>
                <a:ea typeface="Calibri" panose="020F0502020204030204" pitchFamily="34" charset="0"/>
                <a:cs typeface="B Titr" panose="00000700000000000000" pitchFamily="2" charset="-78"/>
              </a:rPr>
              <a:t>نقاشی</a:t>
            </a:r>
            <a:endParaRPr lang="en-US" dirty="0">
              <a:latin typeface="Calibri" panose="020F0502020204030204" pitchFamily="34" charset="0"/>
              <a:ea typeface="Calibri" panose="020F0502020204030204" pitchFamily="34" charset="0"/>
              <a:cs typeface="B Titr" panose="00000700000000000000" pitchFamily="2" charset="-78"/>
            </a:endParaRPr>
          </a:p>
        </p:txBody>
      </p:sp>
      <p:cxnSp>
        <p:nvCxnSpPr>
          <p:cNvPr id="7" name="Straight Arrow Connector 6"/>
          <p:cNvCxnSpPr/>
          <p:nvPr/>
        </p:nvCxnSpPr>
        <p:spPr>
          <a:xfrm flipH="1">
            <a:off x="3211389" y="8426817"/>
            <a:ext cx="7620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1187624" y="4509120"/>
            <a:ext cx="7164288" cy="173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1" eaLnBrk="0" fontAlgn="base" latinLnBrk="0" hangingPunct="0">
              <a:lnSpc>
                <a:spcPct val="200000"/>
              </a:lnSpc>
              <a:spcBef>
                <a:spcPct val="0"/>
              </a:spcBef>
              <a:spcAft>
                <a:spcPct val="0"/>
              </a:spcAft>
              <a:buClrTx/>
              <a:buSzTx/>
              <a:buFontTx/>
              <a:buNone/>
              <a:tabLst/>
            </a:pPr>
            <a:r>
              <a:rPr kumimoji="0" lang="fa-IR" altLang="en-US" sz="1100" b="1" i="0" u="none" strike="noStrike" cap="none" normalizeH="0" baseline="0" dirty="0" smtClean="0">
                <a:ln>
                  <a:noFill/>
                </a:ln>
                <a:solidFill>
                  <a:schemeClr val="tx1"/>
                </a:solidFill>
                <a:effectLst/>
                <a:latin typeface="B Nazanin,Bold" charset="-78"/>
                <a:ea typeface="Calibri" panose="020F0502020204030204" pitchFamily="34" charset="0"/>
                <a:cs typeface="B Titr" panose="00000700000000000000" pitchFamily="2" charset="-78"/>
              </a:rPr>
              <a:t>ارزیابی نتیجه تست </a:t>
            </a:r>
            <a:r>
              <a:rPr kumimoji="0" lang="en-US" altLang="en-US" sz="1100" b="1" i="0" u="none" strike="noStrike" cap="none" normalizeH="0" baseline="0" dirty="0" smtClean="0">
                <a:ln>
                  <a:noFill/>
                </a:ln>
                <a:solidFill>
                  <a:schemeClr val="tx1"/>
                </a:solidFill>
                <a:effectLst/>
                <a:latin typeface="Calibri,Bold" charset="0"/>
                <a:ea typeface="Calibri" panose="020F0502020204030204" pitchFamily="34" charset="0"/>
                <a:cs typeface="B Titr" panose="00000700000000000000" pitchFamily="2" charset="-78"/>
              </a:rPr>
              <a:t>M.M.S.E</a:t>
            </a:r>
            <a:endParaRPr kumimoji="0" lang="en-US" altLang="en-US" sz="1100" b="0" i="0" u="none" strike="noStrike" cap="none" normalizeH="0" baseline="0" dirty="0" smtClean="0">
              <a:ln>
                <a:noFill/>
              </a:ln>
              <a:solidFill>
                <a:schemeClr val="tx1"/>
              </a:solidFill>
              <a:effectLst/>
              <a:cs typeface="B Titr" panose="00000700000000000000" pitchFamily="2" charset="-78"/>
            </a:endParaRPr>
          </a:p>
          <a:p>
            <a:pPr marL="0" marR="0" lvl="0" indent="0" defTabSz="914400" rtl="1" eaLnBrk="0" fontAlgn="base" latinLnBrk="0" hangingPunct="0">
              <a:lnSpc>
                <a:spcPct val="200000"/>
              </a:lnSpc>
              <a:spcBef>
                <a:spcPct val="0"/>
              </a:spcBef>
              <a:spcAft>
                <a:spcPct val="0"/>
              </a:spcAft>
              <a:buClrTx/>
              <a:buSzTx/>
              <a:buFontTx/>
              <a:buNone/>
              <a:tabLst/>
            </a:pPr>
            <a:r>
              <a:rPr kumimoji="0" lang="fa-IR" altLang="en-US" sz="1100" b="0" i="0" u="none" strike="noStrike" cap="none" normalizeH="0" baseline="0" dirty="0" smtClean="0">
                <a:ln>
                  <a:noFill/>
                </a:ln>
                <a:solidFill>
                  <a:schemeClr val="tx1"/>
                </a:solidFill>
                <a:effectLst/>
                <a:latin typeface="B Nazanin" panose="00000400000000000000" pitchFamily="2" charset="-78"/>
                <a:ea typeface="Calibri" panose="020F0502020204030204" pitchFamily="34" charset="0"/>
                <a:cs typeface="B Titr" panose="00000700000000000000" pitchFamily="2" charset="-78"/>
              </a:rPr>
              <a:t>30 -24 </a:t>
            </a:r>
            <a:r>
              <a:rPr kumimoji="0" lang="fa-IR" altLang="en-US" sz="1100" b="0" i="0" u="none" strike="noStrike" cap="none" normalizeH="0" dirty="0" smtClean="0">
                <a:ln>
                  <a:noFill/>
                </a:ln>
                <a:solidFill>
                  <a:schemeClr val="tx1"/>
                </a:solidFill>
                <a:effectLst/>
                <a:latin typeface="B Nazanin" panose="00000400000000000000" pitchFamily="2" charset="-78"/>
                <a:ea typeface="Calibri" panose="020F0502020204030204" pitchFamily="34" charset="0"/>
                <a:cs typeface="B Titr" panose="00000700000000000000" pitchFamily="2" charset="-78"/>
              </a:rPr>
              <a:t>  </a:t>
            </a:r>
            <a:r>
              <a:rPr kumimoji="0" lang="fa-IR" altLang="en-US" sz="1100" b="0" i="0" u="none" strike="noStrike" cap="none" normalizeH="0" baseline="0" dirty="0" smtClean="0">
                <a:ln>
                  <a:noFill/>
                </a:ln>
                <a:solidFill>
                  <a:schemeClr val="tx1"/>
                </a:solidFill>
                <a:effectLst/>
                <a:latin typeface="B Nazanin" panose="00000400000000000000" pitchFamily="2" charset="-78"/>
                <a:ea typeface="Calibri" panose="020F0502020204030204" pitchFamily="34" charset="0"/>
                <a:cs typeface="B Titr" panose="00000700000000000000" pitchFamily="2" charset="-78"/>
              </a:rPr>
              <a:t>خوب(</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B Titr" panose="00000700000000000000" pitchFamily="2" charset="-78"/>
              </a:rPr>
              <a:t>Normal</a:t>
            </a:r>
            <a:r>
              <a:rPr kumimoji="0" lang="fa-IR" altLang="en-US" sz="1100" b="0" i="0" u="none" strike="noStrike" cap="none" normalizeH="0" baseline="0" dirty="0" smtClean="0">
                <a:ln>
                  <a:noFill/>
                </a:ln>
                <a:solidFill>
                  <a:schemeClr val="tx1"/>
                </a:solidFill>
                <a:effectLst/>
                <a:latin typeface="B Nazanin" panose="00000400000000000000" pitchFamily="2" charset="-78"/>
                <a:ea typeface="Calibri" panose="020F0502020204030204" pitchFamily="34" charset="0"/>
                <a:cs typeface="B Titr" panose="00000700000000000000" pitchFamily="2" charset="-78"/>
              </a:rPr>
              <a:t>)  </a:t>
            </a:r>
          </a:p>
          <a:p>
            <a:pPr eaLnBrk="0" fontAlgn="base" hangingPunct="0">
              <a:lnSpc>
                <a:spcPct val="200000"/>
              </a:lnSpc>
              <a:spcBef>
                <a:spcPct val="0"/>
              </a:spcBef>
              <a:spcAft>
                <a:spcPct val="0"/>
              </a:spcAft>
            </a:pPr>
            <a:r>
              <a:rPr lang="fa-IR" altLang="en-US" sz="1100" dirty="0">
                <a:latin typeface="B Nazanin" panose="00000400000000000000" pitchFamily="2" charset="-78"/>
                <a:ea typeface="Calibri" panose="020F0502020204030204" pitchFamily="34" charset="0"/>
                <a:cs typeface="B Titr" panose="00000700000000000000" pitchFamily="2" charset="-78"/>
              </a:rPr>
              <a:t>23 و کمتر از آن مشکوک (احتمال وجود اختلال) 			نیاز به مشاوره روانپزشکی</a:t>
            </a:r>
            <a:endParaRPr lang="fa-IR" altLang="en-US" sz="1100" dirty="0">
              <a:latin typeface="Arial" panose="020B0604020202020204" pitchFamily="34" charset="0"/>
              <a:cs typeface="B Titr" panose="00000700000000000000" pitchFamily="2" charset="-78"/>
            </a:endParaRPr>
          </a:p>
          <a:p>
            <a:pPr marL="0" marR="0" lvl="0" indent="0" defTabSz="914400" rtl="1" eaLnBrk="0" fontAlgn="base" latinLnBrk="0" hangingPunct="0">
              <a:lnSpc>
                <a:spcPct val="2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cs typeface="B Titr" panose="00000700000000000000" pitchFamily="2" charset="-78"/>
            </a:endParaRPr>
          </a:p>
          <a:p>
            <a:pPr marL="0" marR="0" lvl="0" indent="0" defTabSz="914400" rtl="0" eaLnBrk="0" fontAlgn="base" latinLnBrk="0" hangingPunct="0">
              <a:lnSpc>
                <a:spcPct val="2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latin typeface="Arial" panose="020B0604020202020204" pitchFamily="34" charset="0"/>
              <a:cs typeface="B Titr" panose="00000700000000000000" pitchFamily="2" charset="-78"/>
            </a:endParaRPr>
          </a:p>
        </p:txBody>
      </p:sp>
      <p:cxnSp>
        <p:nvCxnSpPr>
          <p:cNvPr id="10" name="Straight Arrow Connector 9"/>
          <p:cNvCxnSpPr/>
          <p:nvPr/>
        </p:nvCxnSpPr>
        <p:spPr>
          <a:xfrm flipH="1">
            <a:off x="3973389" y="5416943"/>
            <a:ext cx="165618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771800" y="556365"/>
            <a:ext cx="3456383" cy="289951"/>
          </a:xfrm>
          <a:prstGeom prst="rect">
            <a:avLst/>
          </a:prstGeom>
          <a:solidFill>
            <a:schemeClr val="accent2"/>
          </a:solidFill>
        </p:spPr>
        <p:txBody>
          <a:bodyPr wrap="square">
            <a:spAutoFit/>
          </a:bodyPr>
          <a:lstStyle/>
          <a:p>
            <a:pPr algn="ctr">
              <a:lnSpc>
                <a:spcPct val="107000"/>
              </a:lnSpc>
              <a:spcBef>
                <a:spcPts val="200"/>
              </a:spcBef>
            </a:pPr>
            <a:r>
              <a:rPr lang="fa-IR" sz="1200" b="1" dirty="0">
                <a:latin typeface="Calibri Light" panose="020F0302020204030204" pitchFamily="34" charset="0"/>
                <a:ea typeface="Calibri" panose="020F0502020204030204" pitchFamily="34" charset="0"/>
                <a:cs typeface="B Titr" panose="00000700000000000000" pitchFamily="2" charset="-78"/>
              </a:rPr>
              <a:t>پرسشنامه ارزیابی شناختی</a:t>
            </a:r>
            <a:endParaRPr lang="en-US" sz="1200" b="1" dirty="0">
              <a:latin typeface="Calibri Light" panose="020F0302020204030204" pitchFamily="34" charset="0"/>
              <a:ea typeface="Calibri" panose="020F0502020204030204" pitchFamily="34" charset="0"/>
              <a:cs typeface="B Titr" panose="00000700000000000000" pitchFamily="2" charset="-78"/>
            </a:endParaRPr>
          </a:p>
        </p:txBody>
      </p:sp>
      <p:sp>
        <p:nvSpPr>
          <p:cNvPr id="12" name="Rectangle 11"/>
          <p:cNvSpPr/>
          <p:nvPr/>
        </p:nvSpPr>
        <p:spPr>
          <a:xfrm>
            <a:off x="8293234" y="6309320"/>
            <a:ext cx="300083" cy="215444"/>
          </a:xfrm>
          <a:prstGeom prst="rect">
            <a:avLst/>
          </a:prstGeom>
        </p:spPr>
        <p:txBody>
          <a:bodyPr wrap="none">
            <a:spAutoFit/>
          </a:bodyPr>
          <a:lstStyle/>
          <a:p>
            <a:r>
              <a:rPr lang="fa-IR" altLang="en-US" sz="800" dirty="0" smtClean="0">
                <a:cs typeface="B Titr" panose="00000700000000000000" pitchFamily="2" charset="-78"/>
              </a:rPr>
              <a:t>14</a:t>
            </a:r>
            <a:endParaRPr lang="en-US" altLang="en-US" sz="800" dirty="0">
              <a:cs typeface="B Titr" panose="00000700000000000000" pitchFamily="2" charset="-78"/>
            </a:endParaRPr>
          </a:p>
        </p:txBody>
      </p:sp>
    </p:spTree>
    <p:extLst>
      <p:ext uri="{BB962C8B-B14F-4D97-AF65-F5344CB8AC3E}">
        <p14:creationId xmlns:p14="http://schemas.microsoft.com/office/powerpoint/2010/main" val="694372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53154012"/>
              </p:ext>
            </p:extLst>
          </p:nvPr>
        </p:nvGraphicFramePr>
        <p:xfrm>
          <a:off x="466876" y="1253246"/>
          <a:ext cx="8363276" cy="4392655"/>
        </p:xfrm>
        <a:graphic>
          <a:graphicData uri="http://schemas.openxmlformats.org/drawingml/2006/table">
            <a:tbl>
              <a:tblPr rtl="1" firstRow="1" firstCol="1" bandRow="1">
                <a:tableStyleId>{5C22544A-7EE6-4342-B048-85BDC9FD1C3A}</a:tableStyleId>
              </a:tblPr>
              <a:tblGrid>
                <a:gridCol w="693030">
                  <a:extLst>
                    <a:ext uri="{9D8B030D-6E8A-4147-A177-3AD203B41FA5}">
                      <a16:colId xmlns:a16="http://schemas.microsoft.com/office/drawing/2014/main" xmlns="" val="797455063"/>
                    </a:ext>
                  </a:extLst>
                </a:gridCol>
                <a:gridCol w="397510">
                  <a:extLst>
                    <a:ext uri="{9D8B030D-6E8A-4147-A177-3AD203B41FA5}">
                      <a16:colId xmlns:a16="http://schemas.microsoft.com/office/drawing/2014/main" xmlns="" val="1620003592"/>
                    </a:ext>
                  </a:extLst>
                </a:gridCol>
                <a:gridCol w="352990">
                  <a:extLst>
                    <a:ext uri="{9D8B030D-6E8A-4147-A177-3AD203B41FA5}">
                      <a16:colId xmlns:a16="http://schemas.microsoft.com/office/drawing/2014/main" xmlns="" val="1015245724"/>
                    </a:ext>
                  </a:extLst>
                </a:gridCol>
                <a:gridCol w="310871">
                  <a:extLst>
                    <a:ext uri="{9D8B030D-6E8A-4147-A177-3AD203B41FA5}">
                      <a16:colId xmlns:a16="http://schemas.microsoft.com/office/drawing/2014/main" xmlns="" val="3247595923"/>
                    </a:ext>
                  </a:extLst>
                </a:gridCol>
                <a:gridCol w="300052">
                  <a:extLst>
                    <a:ext uri="{9D8B030D-6E8A-4147-A177-3AD203B41FA5}">
                      <a16:colId xmlns:a16="http://schemas.microsoft.com/office/drawing/2014/main" xmlns="" val="502880637"/>
                    </a:ext>
                  </a:extLst>
                </a:gridCol>
                <a:gridCol w="242664">
                  <a:extLst>
                    <a:ext uri="{9D8B030D-6E8A-4147-A177-3AD203B41FA5}">
                      <a16:colId xmlns:a16="http://schemas.microsoft.com/office/drawing/2014/main" xmlns="" val="2231925244"/>
                    </a:ext>
                  </a:extLst>
                </a:gridCol>
                <a:gridCol w="323006">
                  <a:extLst>
                    <a:ext uri="{9D8B030D-6E8A-4147-A177-3AD203B41FA5}">
                      <a16:colId xmlns:a16="http://schemas.microsoft.com/office/drawing/2014/main" xmlns="" val="677682286"/>
                    </a:ext>
                  </a:extLst>
                </a:gridCol>
                <a:gridCol w="323006">
                  <a:extLst>
                    <a:ext uri="{9D8B030D-6E8A-4147-A177-3AD203B41FA5}">
                      <a16:colId xmlns:a16="http://schemas.microsoft.com/office/drawing/2014/main" xmlns="" val="3421285539"/>
                    </a:ext>
                  </a:extLst>
                </a:gridCol>
                <a:gridCol w="323006">
                  <a:extLst>
                    <a:ext uri="{9D8B030D-6E8A-4147-A177-3AD203B41FA5}">
                      <a16:colId xmlns:a16="http://schemas.microsoft.com/office/drawing/2014/main" xmlns="" val="4235832740"/>
                    </a:ext>
                  </a:extLst>
                </a:gridCol>
                <a:gridCol w="323006">
                  <a:extLst>
                    <a:ext uri="{9D8B030D-6E8A-4147-A177-3AD203B41FA5}">
                      <a16:colId xmlns:a16="http://schemas.microsoft.com/office/drawing/2014/main" xmlns="" val="2495109622"/>
                    </a:ext>
                  </a:extLst>
                </a:gridCol>
                <a:gridCol w="314809">
                  <a:extLst>
                    <a:ext uri="{9D8B030D-6E8A-4147-A177-3AD203B41FA5}">
                      <a16:colId xmlns:a16="http://schemas.microsoft.com/office/drawing/2014/main" xmlns="" val="4052213908"/>
                    </a:ext>
                  </a:extLst>
                </a:gridCol>
                <a:gridCol w="323006">
                  <a:extLst>
                    <a:ext uri="{9D8B030D-6E8A-4147-A177-3AD203B41FA5}">
                      <a16:colId xmlns:a16="http://schemas.microsoft.com/office/drawing/2014/main" xmlns="" val="3827631959"/>
                    </a:ext>
                  </a:extLst>
                </a:gridCol>
                <a:gridCol w="347601">
                  <a:extLst>
                    <a:ext uri="{9D8B030D-6E8A-4147-A177-3AD203B41FA5}">
                      <a16:colId xmlns:a16="http://schemas.microsoft.com/office/drawing/2014/main" xmlns="" val="3246723991"/>
                    </a:ext>
                  </a:extLst>
                </a:gridCol>
                <a:gridCol w="462374">
                  <a:extLst>
                    <a:ext uri="{9D8B030D-6E8A-4147-A177-3AD203B41FA5}">
                      <a16:colId xmlns:a16="http://schemas.microsoft.com/office/drawing/2014/main" xmlns="" val="1899077487"/>
                    </a:ext>
                  </a:extLst>
                </a:gridCol>
                <a:gridCol w="285855">
                  <a:extLst>
                    <a:ext uri="{9D8B030D-6E8A-4147-A177-3AD203B41FA5}">
                      <a16:colId xmlns:a16="http://schemas.microsoft.com/office/drawing/2014/main" xmlns="" val="4285852499"/>
                    </a:ext>
                  </a:extLst>
                </a:gridCol>
                <a:gridCol w="499525">
                  <a:extLst>
                    <a:ext uri="{9D8B030D-6E8A-4147-A177-3AD203B41FA5}">
                      <a16:colId xmlns:a16="http://schemas.microsoft.com/office/drawing/2014/main" xmlns="" val="117280917"/>
                    </a:ext>
                  </a:extLst>
                </a:gridCol>
                <a:gridCol w="323006">
                  <a:extLst>
                    <a:ext uri="{9D8B030D-6E8A-4147-A177-3AD203B41FA5}">
                      <a16:colId xmlns:a16="http://schemas.microsoft.com/office/drawing/2014/main" xmlns="" val="3124431146"/>
                    </a:ext>
                  </a:extLst>
                </a:gridCol>
                <a:gridCol w="242664">
                  <a:extLst>
                    <a:ext uri="{9D8B030D-6E8A-4147-A177-3AD203B41FA5}">
                      <a16:colId xmlns:a16="http://schemas.microsoft.com/office/drawing/2014/main" xmlns="" val="2245736025"/>
                    </a:ext>
                  </a:extLst>
                </a:gridCol>
                <a:gridCol w="323006">
                  <a:extLst>
                    <a:ext uri="{9D8B030D-6E8A-4147-A177-3AD203B41FA5}">
                      <a16:colId xmlns:a16="http://schemas.microsoft.com/office/drawing/2014/main" xmlns="" val="2644950183"/>
                    </a:ext>
                  </a:extLst>
                </a:gridCol>
                <a:gridCol w="323006">
                  <a:extLst>
                    <a:ext uri="{9D8B030D-6E8A-4147-A177-3AD203B41FA5}">
                      <a16:colId xmlns:a16="http://schemas.microsoft.com/office/drawing/2014/main" xmlns="" val="477181896"/>
                    </a:ext>
                  </a:extLst>
                </a:gridCol>
                <a:gridCol w="327214">
                  <a:extLst>
                    <a:ext uri="{9D8B030D-6E8A-4147-A177-3AD203B41FA5}">
                      <a16:colId xmlns:a16="http://schemas.microsoft.com/office/drawing/2014/main" xmlns="" val="2648404716"/>
                    </a:ext>
                  </a:extLst>
                </a:gridCol>
                <a:gridCol w="301245">
                  <a:extLst>
                    <a:ext uri="{9D8B030D-6E8A-4147-A177-3AD203B41FA5}">
                      <a16:colId xmlns:a16="http://schemas.microsoft.com/office/drawing/2014/main" xmlns="" val="3973847304"/>
                    </a:ext>
                  </a:extLst>
                </a:gridCol>
                <a:gridCol w="320403">
                  <a:extLst>
                    <a:ext uri="{9D8B030D-6E8A-4147-A177-3AD203B41FA5}">
                      <a16:colId xmlns:a16="http://schemas.microsoft.com/office/drawing/2014/main" xmlns="" val="1336748666"/>
                    </a:ext>
                  </a:extLst>
                </a:gridCol>
                <a:gridCol w="380421">
                  <a:extLst>
                    <a:ext uri="{9D8B030D-6E8A-4147-A177-3AD203B41FA5}">
                      <a16:colId xmlns:a16="http://schemas.microsoft.com/office/drawing/2014/main" xmlns="" val="2329378550"/>
                    </a:ext>
                  </a:extLst>
                </a:gridCol>
              </a:tblGrid>
              <a:tr h="446235">
                <a:tc rowSpan="4">
                  <a:txBody>
                    <a:bodyPr/>
                    <a:lstStyle/>
                    <a:p>
                      <a:pPr algn="ctr" rtl="1">
                        <a:lnSpc>
                          <a:spcPct val="107000"/>
                        </a:lnSpc>
                        <a:spcAft>
                          <a:spcPts val="0"/>
                        </a:spcAft>
                      </a:pPr>
                      <a:r>
                        <a:rPr lang="ar-SA" sz="900" dirty="0">
                          <a:solidFill>
                            <a:schemeClr val="tx1"/>
                          </a:solidFill>
                          <a:effectLst/>
                        </a:rPr>
                        <a:t>نام بیمار</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4">
                  <a:txBody>
                    <a:bodyPr/>
                    <a:lstStyle/>
                    <a:p>
                      <a:pPr algn="ctr" rtl="1">
                        <a:lnSpc>
                          <a:spcPct val="107000"/>
                        </a:lnSpc>
                        <a:spcAft>
                          <a:spcPts val="0"/>
                        </a:spcAft>
                      </a:pPr>
                      <a:r>
                        <a:rPr lang="ar-SA" sz="900" dirty="0">
                          <a:solidFill>
                            <a:schemeClr val="tx1"/>
                          </a:solidFill>
                          <a:effectLst/>
                        </a:rPr>
                        <a:t>تاریخ تماس</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4">
                  <a:txBody>
                    <a:bodyPr/>
                    <a:lstStyle/>
                    <a:p>
                      <a:pPr algn="ctr" rtl="1">
                        <a:lnSpc>
                          <a:spcPct val="107000"/>
                        </a:lnSpc>
                        <a:spcAft>
                          <a:spcPts val="0"/>
                        </a:spcAft>
                      </a:pPr>
                      <a:r>
                        <a:rPr lang="ar-SA" sz="900" dirty="0">
                          <a:solidFill>
                            <a:schemeClr val="tx1"/>
                          </a:solidFill>
                          <a:effectLst/>
                        </a:rPr>
                        <a:t>تلفن تماس</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3" gridSpan="2">
                  <a:txBody>
                    <a:bodyPr/>
                    <a:lstStyle/>
                    <a:p>
                      <a:pPr algn="ctr" rtl="1">
                        <a:lnSpc>
                          <a:spcPct val="107000"/>
                        </a:lnSpc>
                        <a:spcAft>
                          <a:spcPts val="0"/>
                        </a:spcAft>
                      </a:pPr>
                      <a:r>
                        <a:rPr lang="fa-IR" sz="900" dirty="0">
                          <a:solidFill>
                            <a:schemeClr val="tx1"/>
                          </a:solidFill>
                          <a:effectLst/>
                        </a:rPr>
                        <a:t>تماس تلفنی پاسخ داده شد</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3" hMerge="1">
                  <a:txBody>
                    <a:bodyPr/>
                    <a:lstStyle/>
                    <a:p>
                      <a:endParaRPr lang="en-US"/>
                    </a:p>
                  </a:txBody>
                  <a:tcPr/>
                </a:tc>
                <a:tc rowSpan="3" gridSpan="2">
                  <a:txBody>
                    <a:bodyPr/>
                    <a:lstStyle/>
                    <a:p>
                      <a:pPr algn="ctr" rtl="1">
                        <a:lnSpc>
                          <a:spcPct val="107000"/>
                        </a:lnSpc>
                        <a:spcAft>
                          <a:spcPts val="0"/>
                        </a:spcAft>
                      </a:pPr>
                      <a:r>
                        <a:rPr lang="ar-SA" sz="900" dirty="0">
                          <a:solidFill>
                            <a:schemeClr val="tx1"/>
                          </a:solidFill>
                          <a:effectLst/>
                        </a:rPr>
                        <a:t>پیشنهاد غربالگری تلفنی</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3" hMerge="1">
                  <a:txBody>
                    <a:bodyPr/>
                    <a:lstStyle/>
                    <a:p>
                      <a:endParaRPr lang="en-US"/>
                    </a:p>
                  </a:txBody>
                  <a:tcPr/>
                </a:tc>
                <a:tc rowSpan="3" gridSpan="2">
                  <a:txBody>
                    <a:bodyPr/>
                    <a:lstStyle/>
                    <a:p>
                      <a:pPr algn="ctr" rtl="1">
                        <a:lnSpc>
                          <a:spcPct val="107000"/>
                        </a:lnSpc>
                        <a:spcAft>
                          <a:spcPts val="0"/>
                        </a:spcAft>
                      </a:pPr>
                      <a:r>
                        <a:rPr lang="ar-SA" sz="900" dirty="0">
                          <a:solidFill>
                            <a:schemeClr val="tx1"/>
                          </a:solidFill>
                          <a:effectLst/>
                        </a:rPr>
                        <a:t>نتیجه </a:t>
                      </a:r>
                      <a:r>
                        <a:rPr lang="ar-SA" sz="900" dirty="0" smtClean="0">
                          <a:solidFill>
                            <a:schemeClr val="tx1"/>
                          </a:solidFill>
                          <a:effectLst/>
                        </a:rPr>
                        <a:t>غربالگری </a:t>
                      </a:r>
                      <a:r>
                        <a:rPr lang="ar-SA" sz="900" dirty="0">
                          <a:solidFill>
                            <a:schemeClr val="tx1"/>
                          </a:solidFill>
                          <a:effectLst/>
                        </a:rPr>
                        <a:t>تلفنی اولیه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3" hMerge="1">
                  <a:txBody>
                    <a:bodyPr/>
                    <a:lstStyle/>
                    <a:p>
                      <a:endParaRPr lang="en-US"/>
                    </a:p>
                  </a:txBody>
                  <a:tcPr/>
                </a:tc>
                <a:tc rowSpan="3" gridSpan="2">
                  <a:txBody>
                    <a:bodyPr/>
                    <a:lstStyle/>
                    <a:p>
                      <a:pPr algn="ctr" rtl="1">
                        <a:lnSpc>
                          <a:spcPct val="107000"/>
                        </a:lnSpc>
                        <a:spcAft>
                          <a:spcPts val="0"/>
                        </a:spcAft>
                      </a:pPr>
                      <a:r>
                        <a:rPr lang="ar-SA" sz="900" dirty="0">
                          <a:solidFill>
                            <a:schemeClr val="tx1"/>
                          </a:solidFill>
                          <a:effectLst/>
                        </a:rPr>
                        <a:t>پیشنهاد مراجعه به فرد غربال مثبت</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3" hMerge="1">
                  <a:txBody>
                    <a:bodyPr/>
                    <a:lstStyle/>
                    <a:p>
                      <a:endParaRPr lang="en-US"/>
                    </a:p>
                  </a:txBody>
                  <a:tcPr/>
                </a:tc>
                <a:tc rowSpan="3" gridSpan="2">
                  <a:txBody>
                    <a:bodyPr/>
                    <a:lstStyle/>
                    <a:p>
                      <a:pPr algn="ctr" rtl="1">
                        <a:lnSpc>
                          <a:spcPct val="107000"/>
                        </a:lnSpc>
                        <a:spcAft>
                          <a:spcPts val="0"/>
                        </a:spcAft>
                      </a:pPr>
                      <a:r>
                        <a:rPr lang="fa-IR" sz="900" dirty="0">
                          <a:solidFill>
                            <a:schemeClr val="tx1"/>
                          </a:solidFill>
                          <a:effectLst/>
                        </a:rPr>
                        <a:t>مراجعه به مرکز کرده است</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3" hMerge="1">
                  <a:txBody>
                    <a:bodyPr/>
                    <a:lstStyle/>
                    <a:p>
                      <a:endParaRPr lang="en-US"/>
                    </a:p>
                  </a:txBody>
                  <a:tcPr/>
                </a:tc>
                <a:tc gridSpan="3">
                  <a:txBody>
                    <a:bodyPr/>
                    <a:lstStyle/>
                    <a:p>
                      <a:pPr algn="ctr" rtl="1">
                        <a:lnSpc>
                          <a:spcPct val="107000"/>
                        </a:lnSpc>
                        <a:spcAft>
                          <a:spcPts val="0"/>
                        </a:spcAft>
                      </a:pPr>
                      <a:r>
                        <a:rPr lang="fa-IR" sz="900" dirty="0">
                          <a:solidFill>
                            <a:schemeClr val="tx1"/>
                          </a:solidFill>
                          <a:effectLst/>
                        </a:rPr>
                        <a:t>نتیجه معاینه</a:t>
                      </a:r>
                      <a:r>
                        <a:rPr lang="ar-SA" sz="900" dirty="0">
                          <a:solidFill>
                            <a:schemeClr val="tx1"/>
                          </a:solidFill>
                          <a:effectLst/>
                        </a:rPr>
                        <a:t> روانپزشکی توسط پزشک</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3" gridSpan="2">
                  <a:txBody>
                    <a:bodyPr/>
                    <a:lstStyle/>
                    <a:p>
                      <a:pPr algn="ctr" rtl="1">
                        <a:lnSpc>
                          <a:spcPct val="107000"/>
                        </a:lnSpc>
                        <a:spcAft>
                          <a:spcPts val="0"/>
                        </a:spcAft>
                      </a:pPr>
                      <a:r>
                        <a:rPr lang="ar-SA" sz="900" dirty="0">
                          <a:solidFill>
                            <a:schemeClr val="tx1"/>
                          </a:solidFill>
                          <a:effectLst/>
                        </a:rPr>
                        <a:t>پیشنهاد درمان دارویی</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3" hMerge="1">
                  <a:txBody>
                    <a:bodyPr/>
                    <a:lstStyle/>
                    <a:p>
                      <a:endParaRPr lang="en-US"/>
                    </a:p>
                  </a:txBody>
                  <a:tcPr/>
                </a:tc>
                <a:tc rowSpan="3" gridSpan="2">
                  <a:txBody>
                    <a:bodyPr/>
                    <a:lstStyle/>
                    <a:p>
                      <a:pPr algn="ctr" rtl="1">
                        <a:lnSpc>
                          <a:spcPct val="107000"/>
                        </a:lnSpc>
                        <a:spcAft>
                          <a:spcPts val="0"/>
                        </a:spcAft>
                      </a:pPr>
                      <a:r>
                        <a:rPr lang="ar-SA" sz="900" dirty="0">
                          <a:solidFill>
                            <a:schemeClr val="tx1"/>
                          </a:solidFill>
                          <a:effectLst/>
                        </a:rPr>
                        <a:t>مراجعه به روانشناس</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3" hMerge="1">
                  <a:txBody>
                    <a:bodyPr/>
                    <a:lstStyle/>
                    <a:p>
                      <a:endParaRPr lang="en-US"/>
                    </a:p>
                  </a:txBody>
                  <a:tcPr/>
                </a:tc>
                <a:tc rowSpan="4">
                  <a:txBody>
                    <a:bodyPr/>
                    <a:lstStyle/>
                    <a:p>
                      <a:pPr algn="ctr" rtl="1">
                        <a:lnSpc>
                          <a:spcPct val="107000"/>
                        </a:lnSpc>
                        <a:spcAft>
                          <a:spcPts val="0"/>
                        </a:spcAft>
                      </a:pPr>
                      <a:r>
                        <a:rPr lang="en-US" sz="800" dirty="0" smtClean="0">
                          <a:solidFill>
                            <a:schemeClr val="tx1"/>
                          </a:solidFill>
                          <a:effectLst/>
                        </a:rPr>
                        <a:t>MMSE</a:t>
                      </a:r>
                      <a:r>
                        <a:rPr lang="en-US" sz="900" dirty="0" smtClean="0">
                          <a:solidFill>
                            <a:schemeClr val="tx1"/>
                          </a:solidFill>
                          <a:effectLst/>
                        </a:rPr>
                        <a:t> </a:t>
                      </a:r>
                      <a:r>
                        <a:rPr lang="fa-IR" sz="900" dirty="0" smtClean="0">
                          <a:solidFill>
                            <a:schemeClr val="tx1"/>
                          </a:solidFill>
                          <a:effectLst/>
                        </a:rPr>
                        <a:t> انجام </a:t>
                      </a:r>
                      <a:endParaRPr lang="en-US" sz="1100" dirty="0">
                        <a:solidFill>
                          <a:schemeClr val="tx1"/>
                        </a:solidFill>
                        <a:effectLst/>
                      </a:endParaRPr>
                    </a:p>
                    <a:p>
                      <a:pPr algn="ctr" rtl="1">
                        <a:lnSpc>
                          <a:spcPct val="107000"/>
                        </a:lnSpc>
                        <a:spcAft>
                          <a:spcPts val="0"/>
                        </a:spcAft>
                      </a:pPr>
                      <a:r>
                        <a:rPr lang="ar-SA" sz="9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4">
                  <a:txBody>
                    <a:bodyPr/>
                    <a:lstStyle/>
                    <a:p>
                      <a:pPr algn="ctr" rtl="1">
                        <a:lnSpc>
                          <a:spcPct val="107000"/>
                        </a:lnSpc>
                        <a:spcAft>
                          <a:spcPts val="0"/>
                        </a:spcAft>
                      </a:pPr>
                      <a:r>
                        <a:rPr lang="ar-SA" sz="900" dirty="0">
                          <a:solidFill>
                            <a:schemeClr val="tx1"/>
                          </a:solidFill>
                          <a:effectLst/>
                        </a:rPr>
                        <a:t>تعداد </a:t>
                      </a:r>
                      <a:r>
                        <a:rPr lang="ar-SA" sz="900" dirty="0" smtClean="0">
                          <a:solidFill>
                            <a:schemeClr val="tx1"/>
                          </a:solidFill>
                          <a:effectLst/>
                        </a:rPr>
                        <a:t>ج</a:t>
                      </a:r>
                      <a:r>
                        <a:rPr lang="fa-IR" sz="900" dirty="0" smtClean="0">
                          <a:solidFill>
                            <a:schemeClr val="tx1"/>
                          </a:solidFill>
                          <a:effectLst/>
                        </a:rPr>
                        <a:t>ل</a:t>
                      </a:r>
                      <a:r>
                        <a:rPr lang="ar-SA" sz="900" dirty="0" smtClean="0">
                          <a:solidFill>
                            <a:schemeClr val="tx1"/>
                          </a:solidFill>
                          <a:effectLst/>
                        </a:rPr>
                        <a:t>سات </a:t>
                      </a:r>
                      <a:r>
                        <a:rPr lang="ar-SA" sz="900" dirty="0">
                          <a:solidFill>
                            <a:schemeClr val="tx1"/>
                          </a:solidFill>
                          <a:effectLst/>
                        </a:rPr>
                        <a:t>آموزش روانشناسی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gridSpan="2">
                  <a:txBody>
                    <a:bodyPr/>
                    <a:lstStyle/>
                    <a:p>
                      <a:pPr algn="ctr" rtl="1">
                        <a:lnSpc>
                          <a:spcPct val="107000"/>
                        </a:lnSpc>
                        <a:spcAft>
                          <a:spcPts val="0"/>
                        </a:spcAft>
                      </a:pPr>
                      <a:r>
                        <a:rPr lang="ar-SA" sz="1000" dirty="0">
                          <a:solidFill>
                            <a:schemeClr val="tx1"/>
                          </a:solidFill>
                          <a:effectLst/>
                        </a:rPr>
                        <a:t>*</a:t>
                      </a:r>
                      <a:r>
                        <a:rPr lang="ar-SA" sz="900" dirty="0">
                          <a:solidFill>
                            <a:schemeClr val="tx1"/>
                          </a:solidFill>
                          <a:effectLst/>
                        </a:rPr>
                        <a:t>پیشنهاد </a:t>
                      </a:r>
                      <a:r>
                        <a:rPr lang="ar-SA" sz="900" dirty="0" smtClean="0">
                          <a:solidFill>
                            <a:schemeClr val="tx1"/>
                          </a:solidFill>
                          <a:effectLst/>
                        </a:rPr>
                        <a:t>غربالگری </a:t>
                      </a:r>
                      <a:r>
                        <a:rPr lang="ar-SA" sz="900" dirty="0">
                          <a:solidFill>
                            <a:schemeClr val="tx1"/>
                          </a:solidFill>
                          <a:effectLst/>
                        </a:rPr>
                        <a:t>دوره‌ای هر 3 ماه یکبار</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hMerge="1">
                  <a:txBody>
                    <a:bodyPr/>
                    <a:lstStyle/>
                    <a:p>
                      <a:endParaRPr lang="en-US"/>
                    </a:p>
                  </a:txBody>
                  <a:tcPr/>
                </a:tc>
                <a:extLst>
                  <a:ext uri="{0D108BD9-81ED-4DB2-BD59-A6C34878D82A}">
                    <a16:rowId xmlns:a16="http://schemas.microsoft.com/office/drawing/2014/main" xmlns="" val="2822296166"/>
                  </a:ext>
                </a:extLst>
              </a:tr>
              <a:tr h="1084133">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rowSpan="2" gridSpan="2">
                  <a:txBody>
                    <a:bodyPr/>
                    <a:lstStyle/>
                    <a:p>
                      <a:pPr algn="ctr" rtl="1">
                        <a:lnSpc>
                          <a:spcPct val="107000"/>
                        </a:lnSpc>
                        <a:spcAft>
                          <a:spcPts val="0"/>
                        </a:spcAft>
                      </a:pPr>
                      <a:r>
                        <a:rPr lang="ar-SA" sz="1100" b="1" dirty="0">
                          <a:solidFill>
                            <a:schemeClr val="tx1"/>
                          </a:solidFill>
                          <a:effectLst/>
                        </a:rPr>
                        <a:t>مثبت</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hMerge="1">
                  <a:txBody>
                    <a:bodyPr/>
                    <a:lstStyle/>
                    <a:p>
                      <a:endParaRPr lang="en-US"/>
                    </a:p>
                  </a:txBody>
                  <a:tcPr/>
                </a:tc>
                <a:tc rowSpan="2">
                  <a:txBody>
                    <a:bodyPr/>
                    <a:lstStyle/>
                    <a:p>
                      <a:pPr algn="ctr" rtl="1">
                        <a:lnSpc>
                          <a:spcPct val="107000"/>
                        </a:lnSpc>
                        <a:spcAft>
                          <a:spcPts val="0"/>
                        </a:spcAft>
                      </a:pPr>
                      <a:r>
                        <a:rPr lang="ar-SA" sz="1100" b="1" dirty="0">
                          <a:solidFill>
                            <a:schemeClr val="tx1"/>
                          </a:solidFill>
                          <a:effectLst/>
                        </a:rPr>
                        <a:t>منفی</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937032980"/>
                  </a:ext>
                </a:extLst>
              </a:tr>
              <a:tr h="325176">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pPr algn="ct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vMerge="1">
                  <a:txBody>
                    <a:bodyPr/>
                    <a:lstStyle/>
                    <a:p>
                      <a:pPr algn="ct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2" vMerge="1">
                  <a:txBody>
                    <a:bodyPr/>
                    <a:lstStyle/>
                    <a:p>
                      <a:pPr algn="ct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vMerge="1">
                  <a:txBody>
                    <a:bodyPr/>
                    <a:lstStyle/>
                    <a:p>
                      <a:pPr algn="ct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2" vMerge="1">
                  <a:txBody>
                    <a:bodyPr/>
                    <a:lstStyle/>
                    <a:p>
                      <a:pPr algn="ct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vMerge="1">
                  <a:txBody>
                    <a:bodyPr/>
                    <a:lstStyle/>
                    <a:p>
                      <a:pPr algn="ct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2" vMerge="1">
                  <a:txBody>
                    <a:bodyPr/>
                    <a:lstStyle/>
                    <a:p>
                      <a:pPr algn="ct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vMerge="1">
                  <a:txBody>
                    <a:bodyPr/>
                    <a:lstStyle/>
                    <a:p>
                      <a:pPr algn="ct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2" vMerge="1">
                  <a:txBody>
                    <a:bodyPr/>
                    <a:lstStyle/>
                    <a:p>
                      <a:pPr algn="ct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vMerge="1">
                  <a:txBody>
                    <a:bodyPr/>
                    <a:lstStyle/>
                    <a:p>
                      <a:pPr algn="ct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2" vMerge="1">
                  <a:txBody>
                    <a:bodyPr/>
                    <a:lstStyle/>
                    <a:p>
                      <a:pPr algn="ct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vMerge="1">
                  <a:txBody>
                    <a:bodyPr/>
                    <a:lstStyle/>
                    <a:p>
                      <a:pPr algn="ct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pPr algn="ctr" rtl="1">
                        <a:lnSpc>
                          <a:spcPct val="106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2" vMerge="1">
                  <a:txBody>
                    <a:bodyPr/>
                    <a:lstStyle/>
                    <a:p>
                      <a:pPr algn="ct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vMerge="1">
                  <a:txBody>
                    <a:bodyPr/>
                    <a:lstStyle/>
                    <a:p>
                      <a:pPr algn="ct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2" vMerge="1">
                  <a:txBody>
                    <a:bodyPr/>
                    <a:lstStyle/>
                    <a:p>
                      <a:pPr algn="ct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vMerge="1">
                  <a:txBody>
                    <a:bodyPr/>
                    <a:lstStyle/>
                    <a:p>
                      <a:pPr algn="ctr" rtl="1">
                        <a:lnSpc>
                          <a:spcPct val="107000"/>
                        </a:lnSpc>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rowSpan="2">
                  <a:txBody>
                    <a:bodyPr/>
                    <a:lstStyle/>
                    <a:p>
                      <a:pPr algn="ctr" rtl="1">
                        <a:lnSpc>
                          <a:spcPct val="107000"/>
                        </a:lnSpc>
                        <a:spcAft>
                          <a:spcPts val="0"/>
                        </a:spcAft>
                      </a:pPr>
                      <a:r>
                        <a:rPr lang="ar-SA" sz="900" b="1" dirty="0">
                          <a:solidFill>
                            <a:schemeClr val="tx1"/>
                          </a:solidFill>
                          <a:effectLst/>
                        </a:rPr>
                        <a:t>قبول</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a:txBody>
                    <a:bodyPr/>
                    <a:lstStyle/>
                    <a:p>
                      <a:pPr algn="ctr" rtl="1">
                        <a:lnSpc>
                          <a:spcPct val="107000"/>
                        </a:lnSpc>
                        <a:spcAft>
                          <a:spcPts val="0"/>
                        </a:spcAft>
                      </a:pPr>
                      <a:r>
                        <a:rPr lang="ar-SA" sz="900" b="1" dirty="0">
                          <a:solidFill>
                            <a:schemeClr val="tx1"/>
                          </a:solidFill>
                          <a:effectLst/>
                        </a:rPr>
                        <a:t>رد</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37677508"/>
                  </a:ext>
                </a:extLst>
              </a:tr>
              <a:tr h="64807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ar-SA" sz="900" b="1" dirty="0">
                          <a:solidFill>
                            <a:schemeClr val="tx1"/>
                          </a:solidFill>
                          <a:effectLst/>
                        </a:rPr>
                        <a:t>پله</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900" b="1" dirty="0">
                          <a:solidFill>
                            <a:schemeClr val="tx1"/>
                          </a:solidFill>
                          <a:effectLst/>
                        </a:rPr>
                        <a:t>خیر</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700" b="1" dirty="0">
                          <a:solidFill>
                            <a:schemeClr val="tx1"/>
                          </a:solidFill>
                          <a:effectLst/>
                        </a:rPr>
                        <a:t>قبول</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900" b="1" dirty="0">
                          <a:solidFill>
                            <a:schemeClr val="tx1"/>
                          </a:solidFill>
                          <a:effectLst/>
                        </a:rPr>
                        <a:t>رد</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900" b="1" dirty="0">
                          <a:solidFill>
                            <a:schemeClr val="tx1"/>
                          </a:solidFill>
                          <a:effectLst/>
                        </a:rPr>
                        <a:t>مثبت</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900" b="1" dirty="0">
                          <a:solidFill>
                            <a:schemeClr val="tx1"/>
                          </a:solidFill>
                          <a:effectLst/>
                        </a:rPr>
                        <a:t>منفی</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900" b="1" dirty="0">
                          <a:solidFill>
                            <a:schemeClr val="tx1"/>
                          </a:solidFill>
                          <a:effectLst/>
                        </a:rPr>
                        <a:t>قبول</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900" b="1" dirty="0">
                          <a:solidFill>
                            <a:schemeClr val="tx1"/>
                          </a:solidFill>
                          <a:effectLst/>
                        </a:rPr>
                        <a:t>رد</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900" b="1" dirty="0">
                          <a:solidFill>
                            <a:schemeClr val="tx1"/>
                          </a:solidFill>
                          <a:effectLst/>
                        </a:rPr>
                        <a:t>بله</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900" b="1" dirty="0">
                          <a:solidFill>
                            <a:schemeClr val="tx1"/>
                          </a:solidFill>
                          <a:effectLst/>
                        </a:rPr>
                        <a:t>خیر</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900" b="1" dirty="0">
                          <a:solidFill>
                            <a:schemeClr val="tx1"/>
                          </a:solidFill>
                          <a:effectLst/>
                        </a:rPr>
                        <a:t>اورژانس</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900" b="1" dirty="0">
                          <a:solidFill>
                            <a:schemeClr val="tx1"/>
                          </a:solidFill>
                          <a:effectLst/>
                        </a:rPr>
                        <a:t>غیراورژانس</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6000"/>
                        </a:lnSpc>
                        <a:spcAft>
                          <a:spcPts val="0"/>
                        </a:spcAft>
                      </a:pPr>
                      <a:r>
                        <a:rPr lang="en-US" sz="1600" b="1" dirty="0">
                          <a:solidFill>
                            <a:schemeClr val="tx1"/>
                          </a:solidFill>
                          <a:effectLst/>
                        </a:rPr>
                        <a:t> </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900" b="1" dirty="0">
                          <a:solidFill>
                            <a:schemeClr val="tx1"/>
                          </a:solidFill>
                          <a:effectLst/>
                        </a:rPr>
                        <a:t>قبول </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900" b="1" dirty="0">
                          <a:solidFill>
                            <a:schemeClr val="tx1"/>
                          </a:solidFill>
                          <a:effectLst/>
                        </a:rPr>
                        <a:t>رد</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900" b="1" dirty="0">
                          <a:solidFill>
                            <a:schemeClr val="tx1"/>
                          </a:solidFill>
                          <a:effectLst/>
                        </a:rPr>
                        <a:t>بله </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900" b="1" dirty="0">
                          <a:solidFill>
                            <a:schemeClr val="tx1"/>
                          </a:solidFill>
                          <a:effectLst/>
                        </a:rPr>
                        <a:t>خیر</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3716969473"/>
                  </a:ext>
                </a:extLst>
              </a:tr>
              <a:tr h="380855">
                <a:tc>
                  <a:txBody>
                    <a:bodyPr/>
                    <a:lstStyle/>
                    <a:p>
                      <a:pPr algn="r" rtl="1">
                        <a:lnSpc>
                          <a:spcPct val="107000"/>
                        </a:lnSpc>
                        <a:spcAft>
                          <a:spcPts val="0"/>
                        </a:spcAft>
                      </a:pP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780893904"/>
                  </a:ext>
                </a:extLst>
              </a:tr>
              <a:tr h="373237">
                <a:tc>
                  <a:txBody>
                    <a:bodyPr/>
                    <a:lstStyle/>
                    <a:p>
                      <a:pPr algn="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65454607"/>
                  </a:ext>
                </a:extLst>
              </a:tr>
              <a:tr h="373237">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26554544"/>
                  </a:ext>
                </a:extLst>
              </a:tr>
              <a:tr h="380855">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75612883"/>
                  </a:ext>
                </a:extLst>
              </a:tr>
              <a:tr h="380855">
                <a:tc gridSpan="3">
                  <a:txBody>
                    <a:bodyPr/>
                    <a:lstStyle/>
                    <a:p>
                      <a:pPr algn="ctr" rtl="1">
                        <a:lnSpc>
                          <a:spcPct val="107000"/>
                        </a:lnSpc>
                        <a:spcAft>
                          <a:spcPts val="0"/>
                        </a:spcAft>
                      </a:pPr>
                      <a:r>
                        <a:rPr lang="ar-SA" sz="1100" dirty="0">
                          <a:solidFill>
                            <a:schemeClr val="tx1"/>
                          </a:solidFill>
                          <a:effectLst/>
                        </a:rPr>
                        <a:t>جمع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54" marR="68554"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75127963"/>
                  </a:ext>
                </a:extLst>
              </a:tr>
            </a:tbl>
          </a:graphicData>
        </a:graphic>
      </p:graphicFrame>
      <p:sp>
        <p:nvSpPr>
          <p:cNvPr id="6" name="Rectangle 5"/>
          <p:cNvSpPr/>
          <p:nvPr/>
        </p:nvSpPr>
        <p:spPr>
          <a:xfrm>
            <a:off x="500018" y="404664"/>
            <a:ext cx="8147254" cy="609911"/>
          </a:xfrm>
          <a:prstGeom prst="rect">
            <a:avLst/>
          </a:prstGeom>
          <a:solidFill>
            <a:schemeClr val="accent2"/>
          </a:solidFill>
        </p:spPr>
        <p:txBody>
          <a:bodyPr wrap="square">
            <a:spAutoFit/>
          </a:bodyPr>
          <a:lstStyle/>
          <a:p>
            <a:pPr>
              <a:lnSpc>
                <a:spcPct val="115000"/>
              </a:lnSpc>
              <a:spcBef>
                <a:spcPts val="1000"/>
              </a:spcBef>
            </a:pPr>
            <a:r>
              <a:rPr lang="ar-SA" sz="1100" b="1" dirty="0">
                <a:latin typeface="Calibri" panose="020F0502020204030204" pitchFamily="34" charset="0"/>
                <a:ea typeface="Calibri" panose="020F0502020204030204" pitchFamily="34" charset="0"/>
                <a:cs typeface="B Titr" panose="00000700000000000000" pitchFamily="2" charset="-78"/>
              </a:rPr>
              <a:t>فرم شماره 1  ـ لیست خطی خدمات ارائه شده به بهبودیافتگان کووید 19</a:t>
            </a:r>
            <a:endParaRPr lang="en-US" sz="1100" b="1" dirty="0">
              <a:latin typeface="Calibri" panose="020F0502020204030204" pitchFamily="34" charset="0"/>
              <a:ea typeface="Calibri" panose="020F0502020204030204" pitchFamily="34" charset="0"/>
              <a:cs typeface="B Titr" panose="00000700000000000000" pitchFamily="2" charset="-78"/>
            </a:endParaRPr>
          </a:p>
          <a:p>
            <a:pPr>
              <a:lnSpc>
                <a:spcPct val="115000"/>
              </a:lnSpc>
              <a:spcBef>
                <a:spcPts val="1000"/>
              </a:spcBef>
            </a:pPr>
            <a:r>
              <a:rPr lang="ar-SA" sz="1100" b="1" dirty="0" smtClean="0">
                <a:latin typeface="Calibri" panose="020F0502020204030204" pitchFamily="34" charset="0"/>
                <a:ea typeface="Calibri" panose="020F0502020204030204" pitchFamily="34" charset="0"/>
                <a:cs typeface="B Titr" panose="00000700000000000000" pitchFamily="2" charset="-78"/>
              </a:rPr>
              <a:t>دانشگاه</a:t>
            </a:r>
            <a:r>
              <a:rPr lang="fa-IR" sz="1100" b="1" dirty="0" smtClean="0">
                <a:latin typeface="Calibri" panose="020F0502020204030204" pitchFamily="34" charset="0"/>
                <a:ea typeface="Calibri" panose="020F0502020204030204" pitchFamily="34" charset="0"/>
                <a:cs typeface="B Titr" panose="00000700000000000000" pitchFamily="2" charset="-78"/>
              </a:rPr>
              <a:t>:..................     </a:t>
            </a:r>
            <a:r>
              <a:rPr lang="ar-SA" sz="1100" b="1" dirty="0" smtClean="0">
                <a:latin typeface="Calibri" panose="020F0502020204030204" pitchFamily="34" charset="0"/>
                <a:ea typeface="Calibri" panose="020F0502020204030204" pitchFamily="34" charset="0"/>
                <a:cs typeface="B Titr" panose="00000700000000000000" pitchFamily="2" charset="-78"/>
              </a:rPr>
              <a:t>شهرستان:</a:t>
            </a:r>
            <a:r>
              <a:rPr lang="fa-IR" sz="1100" b="1" dirty="0" smtClean="0">
                <a:latin typeface="Calibri" panose="020F0502020204030204" pitchFamily="34" charset="0"/>
                <a:ea typeface="Calibri" panose="020F0502020204030204" pitchFamily="34" charset="0"/>
                <a:cs typeface="B Titr" panose="00000700000000000000" pitchFamily="2" charset="-78"/>
              </a:rPr>
              <a:t>...................     </a:t>
            </a:r>
            <a:r>
              <a:rPr lang="ar-SA" sz="1100" b="1" dirty="0" smtClean="0">
                <a:latin typeface="Calibri" panose="020F0502020204030204" pitchFamily="34" charset="0"/>
                <a:ea typeface="Calibri" panose="020F0502020204030204" pitchFamily="34" charset="0"/>
                <a:cs typeface="B Titr" panose="00000700000000000000" pitchFamily="2" charset="-78"/>
              </a:rPr>
              <a:t>مرکز:</a:t>
            </a:r>
            <a:r>
              <a:rPr lang="fa-IR" sz="1100" b="1" dirty="0" smtClean="0">
                <a:latin typeface="Calibri" panose="020F0502020204030204" pitchFamily="34" charset="0"/>
                <a:ea typeface="Calibri" panose="020F0502020204030204" pitchFamily="34" charset="0"/>
                <a:cs typeface="B Titr" panose="00000700000000000000" pitchFamily="2" charset="-78"/>
              </a:rPr>
              <a:t>...................     </a:t>
            </a:r>
            <a:r>
              <a:rPr lang="ar-SA" sz="1100" b="1" dirty="0">
                <a:latin typeface="Calibri" panose="020F0502020204030204" pitchFamily="34" charset="0"/>
                <a:ea typeface="Calibri" panose="020F0502020204030204" pitchFamily="34" charset="0"/>
                <a:cs typeface="B Titr" panose="00000700000000000000" pitchFamily="2" charset="-78"/>
              </a:rPr>
              <a:t>نام کارشناس سلا مت روان:</a:t>
            </a:r>
            <a:r>
              <a:rPr lang="fa-IR" sz="1100" b="1" dirty="0">
                <a:latin typeface="Calibri" panose="020F0502020204030204" pitchFamily="34" charset="0"/>
                <a:ea typeface="Calibri" panose="020F0502020204030204" pitchFamily="34" charset="0"/>
                <a:cs typeface="B Titr" panose="00000700000000000000" pitchFamily="2" charset="-78"/>
              </a:rPr>
              <a:t>................ </a:t>
            </a:r>
            <a:r>
              <a:rPr lang="fa-IR" sz="1100" b="1" dirty="0" smtClean="0">
                <a:latin typeface="Calibri" panose="020F0502020204030204" pitchFamily="34" charset="0"/>
                <a:ea typeface="Calibri" panose="020F0502020204030204" pitchFamily="34" charset="0"/>
                <a:cs typeface="B Titr" panose="00000700000000000000" pitchFamily="2" charset="-78"/>
              </a:rPr>
              <a:t>    </a:t>
            </a:r>
            <a:r>
              <a:rPr lang="fa-IR" sz="1100" b="1" dirty="0">
                <a:latin typeface="Calibri" panose="020F0502020204030204" pitchFamily="34" charset="0"/>
                <a:ea typeface="Calibri" panose="020F0502020204030204" pitchFamily="34" charset="0"/>
                <a:cs typeface="B Titr" panose="00000700000000000000" pitchFamily="2" charset="-78"/>
              </a:rPr>
              <a:t>تاریخ:.................</a:t>
            </a:r>
            <a:r>
              <a:rPr lang="ar-SA" sz="1100" b="1" dirty="0">
                <a:latin typeface="Calibri" panose="020F0502020204030204" pitchFamily="34" charset="0"/>
                <a:ea typeface="Calibri" panose="020F0502020204030204" pitchFamily="34" charset="0"/>
                <a:cs typeface="B Titr" panose="00000700000000000000" pitchFamily="2" charset="-78"/>
              </a:rPr>
              <a:t> </a:t>
            </a:r>
            <a:endParaRPr lang="en-US" sz="1100" b="1" dirty="0">
              <a:cs typeface="B Titr" panose="00000700000000000000" pitchFamily="2" charset="-78"/>
            </a:endParaRPr>
          </a:p>
        </p:txBody>
      </p:sp>
      <p:sp>
        <p:nvSpPr>
          <p:cNvPr id="8" name="Rectangle 7"/>
          <p:cNvSpPr/>
          <p:nvPr/>
        </p:nvSpPr>
        <p:spPr>
          <a:xfrm>
            <a:off x="1979712" y="5752418"/>
            <a:ext cx="6775571" cy="438069"/>
          </a:xfrm>
          <a:prstGeom prst="rect">
            <a:avLst/>
          </a:prstGeom>
        </p:spPr>
        <p:txBody>
          <a:bodyPr wrap="square">
            <a:spAutoFit/>
          </a:bodyPr>
          <a:lstStyle/>
          <a:p>
            <a:pPr>
              <a:lnSpc>
                <a:spcPct val="107000"/>
              </a:lnSpc>
              <a:spcAft>
                <a:spcPts val="800"/>
              </a:spcAft>
            </a:pPr>
            <a:r>
              <a:rPr lang="ar-SA" sz="1050" b="1" dirty="0">
                <a:latin typeface="Calibri" panose="020F0502020204030204" pitchFamily="34" charset="0"/>
                <a:ea typeface="Calibri" panose="020F0502020204030204" pitchFamily="34" charset="0"/>
                <a:cs typeface="B Nazanin" panose="00000400000000000000" pitchFamily="2" charset="-78"/>
              </a:rPr>
              <a:t>*به کلیه کسانی که تماس تلفنی را پاسخ داده‌اند اعم از این که در غربالگری مثبت یا منفی بوده‌اند و حاضر به مراجعه شده یا نشده‌اند و درمان را شروع کرده یا نکرده‌اند و بهبودی یافته یا نیافته‌اند، پیشنهاد غربالگری دوره‌ای هر سه ماه یک بار داده شده و نتیجه در این ستون ثبت خواهد شد.</a:t>
            </a:r>
            <a:endParaRPr lang="en-US" sz="1050" b="1" dirty="0">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8455200" y="6381328"/>
            <a:ext cx="300083" cy="215444"/>
          </a:xfrm>
          <a:prstGeom prst="rect">
            <a:avLst/>
          </a:prstGeom>
        </p:spPr>
        <p:txBody>
          <a:bodyPr wrap="none">
            <a:spAutoFit/>
          </a:bodyPr>
          <a:lstStyle/>
          <a:p>
            <a:r>
              <a:rPr lang="fa-IR" altLang="en-US" sz="800" dirty="0" smtClean="0">
                <a:cs typeface="B Titr" panose="00000700000000000000" pitchFamily="2" charset="-78"/>
              </a:rPr>
              <a:t>15</a:t>
            </a:r>
            <a:endParaRPr lang="en-US" altLang="en-US" sz="800" dirty="0">
              <a:cs typeface="B Titr" panose="00000700000000000000" pitchFamily="2" charset="-78"/>
            </a:endParaRPr>
          </a:p>
        </p:txBody>
      </p:sp>
    </p:spTree>
    <p:extLst>
      <p:ext uri="{BB962C8B-B14F-4D97-AF65-F5344CB8AC3E}">
        <p14:creationId xmlns:p14="http://schemas.microsoft.com/office/powerpoint/2010/main" val="2895767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3F21569-CC35-44F8-BFDC-9C4E6FBA85CC}"/>
              </a:ext>
            </a:extLst>
          </p:cNvPr>
          <p:cNvSpPr txBox="1"/>
          <p:nvPr/>
        </p:nvSpPr>
        <p:spPr>
          <a:xfrm>
            <a:off x="467544" y="548680"/>
            <a:ext cx="8229602" cy="600164"/>
          </a:xfrm>
          <a:prstGeom prst="rect">
            <a:avLst/>
          </a:prstGeom>
          <a:solidFill>
            <a:schemeClr val="accent2"/>
          </a:solidFill>
        </p:spPr>
        <p:txBody>
          <a:bodyPr wrap="square">
            <a:spAutoFit/>
          </a:bodyPr>
          <a:lstStyle/>
          <a:p>
            <a:r>
              <a:rPr lang="ar-SA" sz="1100" dirty="0">
                <a:cs typeface="B Titr" panose="00000700000000000000" pitchFamily="2" charset="-78"/>
              </a:rPr>
              <a:t>فرم شماره 2_ گزارش تجمیعی ماهانه خدمات ارائه شده به بهبودیافتگان کووید-19  </a:t>
            </a:r>
            <a:endParaRPr lang="fa-IR" sz="1100" dirty="0" smtClean="0">
              <a:cs typeface="B Titr" panose="00000700000000000000" pitchFamily="2" charset="-78"/>
            </a:endParaRPr>
          </a:p>
          <a:p>
            <a:r>
              <a:rPr lang="ar-SA" sz="1100" dirty="0" smtClean="0">
                <a:cs typeface="B Titr" panose="00000700000000000000" pitchFamily="2" charset="-78"/>
              </a:rPr>
              <a:t>  </a:t>
            </a:r>
            <a:endParaRPr lang="en-US" sz="1100" dirty="0">
              <a:cs typeface="B Titr" panose="00000700000000000000" pitchFamily="2" charset="-78"/>
            </a:endParaRPr>
          </a:p>
          <a:p>
            <a:r>
              <a:rPr lang="ar-SA" sz="1100" dirty="0">
                <a:cs typeface="B Titr" panose="00000700000000000000" pitchFamily="2" charset="-78"/>
              </a:rPr>
              <a:t>دانشگاه:  			</a:t>
            </a:r>
            <a:r>
              <a:rPr lang="fa-IR" sz="1100" dirty="0" smtClean="0">
                <a:cs typeface="B Titr" panose="00000700000000000000" pitchFamily="2" charset="-78"/>
              </a:rPr>
              <a:t>                                                                                        تاریخ: ....../....../........ </a:t>
            </a:r>
            <a:r>
              <a:rPr lang="ar-SA" sz="1100" dirty="0">
                <a:cs typeface="B Titr" panose="00000700000000000000" pitchFamily="2" charset="-78"/>
              </a:rPr>
              <a:t>	</a:t>
            </a:r>
            <a:endParaRPr lang="en-US" sz="1100" dirty="0">
              <a:cs typeface="B Titr" panose="00000700000000000000" pitchFamily="2" charset="-78"/>
            </a:endParaRPr>
          </a:p>
        </p:txBody>
      </p:sp>
      <p:graphicFrame>
        <p:nvGraphicFramePr>
          <p:cNvPr id="2" name="Table 1"/>
          <p:cNvGraphicFramePr>
            <a:graphicFrameLocks noGrp="1"/>
          </p:cNvGraphicFramePr>
          <p:nvPr>
            <p:extLst>
              <p:ext uri="{D42A27DB-BD31-4B8C-83A1-F6EECF244321}">
                <p14:modId xmlns:p14="http://schemas.microsoft.com/office/powerpoint/2010/main" val="990962044"/>
              </p:ext>
            </p:extLst>
          </p:nvPr>
        </p:nvGraphicFramePr>
        <p:xfrm>
          <a:off x="467544" y="1556792"/>
          <a:ext cx="8229602" cy="3677097"/>
        </p:xfrm>
        <a:graphic>
          <a:graphicData uri="http://schemas.openxmlformats.org/drawingml/2006/table">
            <a:tbl>
              <a:tblPr rtl="1" firstRow="1" firstCol="1" bandRow="1">
                <a:tableStyleId>{5C22544A-7EE6-4342-B048-85BDC9FD1C3A}</a:tableStyleId>
              </a:tblPr>
              <a:tblGrid>
                <a:gridCol w="557967">
                  <a:extLst>
                    <a:ext uri="{9D8B030D-6E8A-4147-A177-3AD203B41FA5}">
                      <a16:colId xmlns:a16="http://schemas.microsoft.com/office/drawing/2014/main" xmlns="" val="2282230230"/>
                    </a:ext>
                  </a:extLst>
                </a:gridCol>
                <a:gridCol w="459212">
                  <a:extLst>
                    <a:ext uri="{9D8B030D-6E8A-4147-A177-3AD203B41FA5}">
                      <a16:colId xmlns:a16="http://schemas.microsoft.com/office/drawing/2014/main" xmlns="" val="197207414"/>
                    </a:ext>
                  </a:extLst>
                </a:gridCol>
                <a:gridCol w="454274">
                  <a:extLst>
                    <a:ext uri="{9D8B030D-6E8A-4147-A177-3AD203B41FA5}">
                      <a16:colId xmlns:a16="http://schemas.microsoft.com/office/drawing/2014/main" xmlns="" val="2530448081"/>
                    </a:ext>
                  </a:extLst>
                </a:gridCol>
                <a:gridCol w="455920">
                  <a:extLst>
                    <a:ext uri="{9D8B030D-6E8A-4147-A177-3AD203B41FA5}">
                      <a16:colId xmlns:a16="http://schemas.microsoft.com/office/drawing/2014/main" xmlns="" val="917579972"/>
                    </a:ext>
                  </a:extLst>
                </a:gridCol>
                <a:gridCol w="376915">
                  <a:extLst>
                    <a:ext uri="{9D8B030D-6E8A-4147-A177-3AD203B41FA5}">
                      <a16:colId xmlns:a16="http://schemas.microsoft.com/office/drawing/2014/main" xmlns="" val="1384254026"/>
                    </a:ext>
                  </a:extLst>
                </a:gridCol>
                <a:gridCol w="391729">
                  <a:extLst>
                    <a:ext uri="{9D8B030D-6E8A-4147-A177-3AD203B41FA5}">
                      <a16:colId xmlns:a16="http://schemas.microsoft.com/office/drawing/2014/main" xmlns="" val="3268048534"/>
                    </a:ext>
                  </a:extLst>
                </a:gridCol>
                <a:gridCol w="391729">
                  <a:extLst>
                    <a:ext uri="{9D8B030D-6E8A-4147-A177-3AD203B41FA5}">
                      <a16:colId xmlns:a16="http://schemas.microsoft.com/office/drawing/2014/main" xmlns="" val="78978246"/>
                    </a:ext>
                  </a:extLst>
                </a:gridCol>
                <a:gridCol w="334122">
                  <a:extLst>
                    <a:ext uri="{9D8B030D-6E8A-4147-A177-3AD203B41FA5}">
                      <a16:colId xmlns:a16="http://schemas.microsoft.com/office/drawing/2014/main" xmlns="" val="624770772"/>
                    </a:ext>
                  </a:extLst>
                </a:gridCol>
                <a:gridCol w="322601">
                  <a:extLst>
                    <a:ext uri="{9D8B030D-6E8A-4147-A177-3AD203B41FA5}">
                      <a16:colId xmlns:a16="http://schemas.microsoft.com/office/drawing/2014/main" xmlns="" val="1847054044"/>
                    </a:ext>
                  </a:extLst>
                </a:gridCol>
                <a:gridCol w="301204">
                  <a:extLst>
                    <a:ext uri="{9D8B030D-6E8A-4147-A177-3AD203B41FA5}">
                      <a16:colId xmlns:a16="http://schemas.microsoft.com/office/drawing/2014/main" xmlns="" val="2146913951"/>
                    </a:ext>
                  </a:extLst>
                </a:gridCol>
                <a:gridCol w="583041">
                  <a:extLst>
                    <a:ext uri="{9D8B030D-6E8A-4147-A177-3AD203B41FA5}">
                      <a16:colId xmlns:a16="http://schemas.microsoft.com/office/drawing/2014/main" xmlns="" val="2412875694"/>
                    </a:ext>
                  </a:extLst>
                </a:gridCol>
                <a:gridCol w="690534">
                  <a:extLst>
                    <a:ext uri="{9D8B030D-6E8A-4147-A177-3AD203B41FA5}">
                      <a16:colId xmlns:a16="http://schemas.microsoft.com/office/drawing/2014/main" xmlns="" val="1309911160"/>
                    </a:ext>
                  </a:extLst>
                </a:gridCol>
                <a:gridCol w="378658">
                  <a:extLst>
                    <a:ext uri="{9D8B030D-6E8A-4147-A177-3AD203B41FA5}">
                      <a16:colId xmlns:a16="http://schemas.microsoft.com/office/drawing/2014/main" xmlns="" val="3693397812"/>
                    </a:ext>
                  </a:extLst>
                </a:gridCol>
                <a:gridCol w="409550">
                  <a:extLst>
                    <a:ext uri="{9D8B030D-6E8A-4147-A177-3AD203B41FA5}">
                      <a16:colId xmlns:a16="http://schemas.microsoft.com/office/drawing/2014/main" xmlns="" val="328191414"/>
                    </a:ext>
                  </a:extLst>
                </a:gridCol>
                <a:gridCol w="280984">
                  <a:extLst>
                    <a:ext uri="{9D8B030D-6E8A-4147-A177-3AD203B41FA5}">
                      <a16:colId xmlns:a16="http://schemas.microsoft.com/office/drawing/2014/main" xmlns="" val="1130516234"/>
                    </a:ext>
                  </a:extLst>
                </a:gridCol>
                <a:gridCol w="293024">
                  <a:extLst>
                    <a:ext uri="{9D8B030D-6E8A-4147-A177-3AD203B41FA5}">
                      <a16:colId xmlns:a16="http://schemas.microsoft.com/office/drawing/2014/main" xmlns="" val="3042922021"/>
                    </a:ext>
                  </a:extLst>
                </a:gridCol>
                <a:gridCol w="296428">
                  <a:extLst>
                    <a:ext uri="{9D8B030D-6E8A-4147-A177-3AD203B41FA5}">
                      <a16:colId xmlns:a16="http://schemas.microsoft.com/office/drawing/2014/main" xmlns="" val="2280347702"/>
                    </a:ext>
                  </a:extLst>
                </a:gridCol>
                <a:gridCol w="356398">
                  <a:extLst>
                    <a:ext uri="{9D8B030D-6E8A-4147-A177-3AD203B41FA5}">
                      <a16:colId xmlns:a16="http://schemas.microsoft.com/office/drawing/2014/main" xmlns="" val="273154188"/>
                    </a:ext>
                  </a:extLst>
                </a:gridCol>
                <a:gridCol w="322533">
                  <a:extLst>
                    <a:ext uri="{9D8B030D-6E8A-4147-A177-3AD203B41FA5}">
                      <a16:colId xmlns:a16="http://schemas.microsoft.com/office/drawing/2014/main" xmlns="" val="2939636397"/>
                    </a:ext>
                  </a:extLst>
                </a:gridCol>
                <a:gridCol w="273733">
                  <a:extLst>
                    <a:ext uri="{9D8B030D-6E8A-4147-A177-3AD203B41FA5}">
                      <a16:colId xmlns:a16="http://schemas.microsoft.com/office/drawing/2014/main" xmlns="" val="3632686224"/>
                    </a:ext>
                  </a:extLst>
                </a:gridCol>
                <a:gridCol w="299046">
                  <a:extLst>
                    <a:ext uri="{9D8B030D-6E8A-4147-A177-3AD203B41FA5}">
                      <a16:colId xmlns:a16="http://schemas.microsoft.com/office/drawing/2014/main" xmlns="" val="4073514357"/>
                    </a:ext>
                  </a:extLst>
                </a:gridCol>
              </a:tblGrid>
              <a:tr h="1417493">
                <a:tc rowSpan="3">
                  <a:txBody>
                    <a:bodyPr/>
                    <a:lstStyle/>
                    <a:p>
                      <a:pPr algn="ctr" rtl="1">
                        <a:lnSpc>
                          <a:spcPct val="107000"/>
                        </a:lnSpc>
                        <a:spcAft>
                          <a:spcPts val="0"/>
                        </a:spcAft>
                      </a:pPr>
                      <a:r>
                        <a:rPr lang="ar-SA" sz="900" dirty="0">
                          <a:solidFill>
                            <a:schemeClr val="tx1"/>
                          </a:solidFill>
                          <a:effectLst/>
                        </a:rPr>
                        <a:t>نام شهرستان</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3">
                  <a:txBody>
                    <a:bodyPr/>
                    <a:lstStyle/>
                    <a:p>
                      <a:pPr algn="ctr" rtl="1">
                        <a:lnSpc>
                          <a:spcPct val="107000"/>
                        </a:lnSpc>
                        <a:spcAft>
                          <a:spcPts val="0"/>
                        </a:spcAft>
                      </a:pPr>
                      <a:r>
                        <a:rPr lang="ar-SA" sz="900" dirty="0">
                          <a:solidFill>
                            <a:schemeClr val="tx1"/>
                          </a:solidFill>
                          <a:effectLst/>
                        </a:rPr>
                        <a:t>تعداد تماس‌های گرفته شده</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3">
                  <a:txBody>
                    <a:bodyPr/>
                    <a:lstStyle/>
                    <a:p>
                      <a:pPr algn="ctr" rtl="1">
                        <a:lnSpc>
                          <a:spcPct val="107000"/>
                        </a:lnSpc>
                        <a:spcAft>
                          <a:spcPts val="0"/>
                        </a:spcAft>
                      </a:pPr>
                      <a:r>
                        <a:rPr lang="ar-SA" sz="900" dirty="0">
                          <a:solidFill>
                            <a:schemeClr val="tx1"/>
                          </a:solidFill>
                          <a:effectLst/>
                        </a:rPr>
                        <a:t>تعداد تماس‌های پاسخ‌داده شده</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3">
                  <a:txBody>
                    <a:bodyPr/>
                    <a:lstStyle/>
                    <a:p>
                      <a:pPr algn="ctr" rtl="1">
                        <a:lnSpc>
                          <a:spcPct val="107000"/>
                        </a:lnSpc>
                        <a:spcAft>
                          <a:spcPts val="0"/>
                        </a:spcAft>
                      </a:pPr>
                      <a:r>
                        <a:rPr lang="ar-SA" sz="900" dirty="0">
                          <a:solidFill>
                            <a:schemeClr val="tx1"/>
                          </a:solidFill>
                          <a:effectLst/>
                        </a:rPr>
                        <a:t>تعداد ارزیابی اولیه تلفنی</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2">
                  <a:txBody>
                    <a:bodyPr/>
                    <a:lstStyle/>
                    <a:p>
                      <a:pPr algn="ctr" rtl="1">
                        <a:lnSpc>
                          <a:spcPct val="107000"/>
                        </a:lnSpc>
                        <a:spcAft>
                          <a:spcPts val="0"/>
                        </a:spcAft>
                      </a:pPr>
                      <a:r>
                        <a:rPr lang="ar-SA" sz="900" dirty="0">
                          <a:solidFill>
                            <a:schemeClr val="tx1"/>
                          </a:solidFill>
                          <a:effectLst/>
                        </a:rPr>
                        <a:t>نتیجه ارزیابی اولیه تلفنی</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rtl="1">
                        <a:lnSpc>
                          <a:spcPct val="107000"/>
                        </a:lnSpc>
                        <a:spcAft>
                          <a:spcPts val="0"/>
                        </a:spcAft>
                      </a:pPr>
                      <a:r>
                        <a:rPr lang="ar-SA" sz="900" dirty="0">
                          <a:solidFill>
                            <a:schemeClr val="tx1"/>
                          </a:solidFill>
                          <a:effectLst/>
                        </a:rPr>
                        <a:t>پذیرش مراجعه به مرکز در غربال مثبت‌ها</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rtl="1">
                        <a:lnSpc>
                          <a:spcPct val="107000"/>
                        </a:lnSpc>
                        <a:spcAft>
                          <a:spcPts val="0"/>
                        </a:spcAft>
                      </a:pPr>
                      <a:r>
                        <a:rPr lang="fa-IR" sz="900" dirty="0">
                          <a:solidFill>
                            <a:schemeClr val="tx1"/>
                          </a:solidFill>
                          <a:effectLst/>
                        </a:rPr>
                        <a:t>مراجعه به مرکز</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algn="ctr" rtl="1">
                        <a:lnSpc>
                          <a:spcPct val="107000"/>
                        </a:lnSpc>
                        <a:spcAft>
                          <a:spcPts val="0"/>
                        </a:spcAft>
                      </a:pPr>
                      <a:r>
                        <a:rPr lang="fa-IR" sz="900" dirty="0">
                          <a:solidFill>
                            <a:schemeClr val="tx1"/>
                          </a:solidFill>
                          <a:effectLst/>
                        </a:rPr>
                        <a:t>نتیجه معاینه</a:t>
                      </a:r>
                      <a:r>
                        <a:rPr lang="ar-SA" sz="900" dirty="0">
                          <a:solidFill>
                            <a:schemeClr val="tx1"/>
                          </a:solidFill>
                          <a:effectLst/>
                        </a:rPr>
                        <a:t> روانپزشکی توسط پزشک</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rtl="1">
                        <a:lnSpc>
                          <a:spcPct val="107000"/>
                        </a:lnSpc>
                        <a:spcAft>
                          <a:spcPts val="0"/>
                        </a:spcAft>
                      </a:pPr>
                      <a:r>
                        <a:rPr lang="ar-SA" sz="900" dirty="0">
                          <a:solidFill>
                            <a:schemeClr val="tx1"/>
                          </a:solidFill>
                          <a:effectLst/>
                        </a:rPr>
                        <a:t> پیشنهاد درمان دارویی</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algn="ctr" rtl="1">
                        <a:lnSpc>
                          <a:spcPct val="107000"/>
                        </a:lnSpc>
                        <a:spcAft>
                          <a:spcPts val="0"/>
                        </a:spcAft>
                      </a:pPr>
                      <a:r>
                        <a:rPr lang="ar-SA" sz="900" dirty="0">
                          <a:solidFill>
                            <a:schemeClr val="tx1"/>
                          </a:solidFill>
                          <a:effectLst/>
                        </a:rPr>
                        <a:t>مراجعه به روانشناس</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US"/>
                    </a:p>
                  </a:txBody>
                  <a:tcPr/>
                </a:tc>
                <a:tc rowSpan="3">
                  <a:txBody>
                    <a:bodyPr/>
                    <a:lstStyle/>
                    <a:p>
                      <a:pPr algn="ctr" rtl="1">
                        <a:lnSpc>
                          <a:spcPct val="107000"/>
                        </a:lnSpc>
                        <a:spcAft>
                          <a:spcPts val="0"/>
                        </a:spcAft>
                      </a:pPr>
                      <a:r>
                        <a:rPr lang="ar-SA" sz="800" dirty="0">
                          <a:solidFill>
                            <a:schemeClr val="tx1"/>
                          </a:solidFill>
                          <a:effectLst/>
                        </a:rPr>
                        <a:t>انجام</a:t>
                      </a:r>
                      <a:endParaRPr lang="en-US" sz="1100" dirty="0">
                        <a:solidFill>
                          <a:schemeClr val="tx1"/>
                        </a:solidFill>
                        <a:effectLst/>
                      </a:endParaRPr>
                    </a:p>
                    <a:p>
                      <a:pPr algn="ctr" rtl="1">
                        <a:lnSpc>
                          <a:spcPct val="107000"/>
                        </a:lnSpc>
                        <a:spcAft>
                          <a:spcPts val="0"/>
                        </a:spcAft>
                      </a:pPr>
                      <a:r>
                        <a:rPr lang="en-US" sz="800" dirty="0">
                          <a:solidFill>
                            <a:schemeClr val="tx1"/>
                          </a:solidFill>
                          <a:effectLst/>
                        </a:rPr>
                        <a:t>MMSE </a:t>
                      </a:r>
                      <a:endParaRPr lang="en-US" sz="1100" dirty="0">
                        <a:solidFill>
                          <a:schemeClr val="tx1"/>
                        </a:solidFill>
                        <a:effectLst/>
                      </a:endParaRPr>
                    </a:p>
                    <a:p>
                      <a:pPr algn="ctr" rtl="1">
                        <a:lnSpc>
                          <a:spcPct val="107000"/>
                        </a:lnSpc>
                        <a:spcAft>
                          <a:spcPts val="0"/>
                        </a:spcAft>
                      </a:pPr>
                      <a:r>
                        <a:rPr lang="fa-IR" sz="9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vert="vert27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3">
                  <a:txBody>
                    <a:bodyPr/>
                    <a:lstStyle/>
                    <a:p>
                      <a:pPr algn="ctr" rtl="1">
                        <a:lnSpc>
                          <a:spcPct val="107000"/>
                        </a:lnSpc>
                        <a:spcAft>
                          <a:spcPts val="0"/>
                        </a:spcAft>
                      </a:pPr>
                      <a:r>
                        <a:rPr lang="ar-SA" sz="900" dirty="0">
                          <a:solidFill>
                            <a:schemeClr val="tx1"/>
                          </a:solidFill>
                          <a:effectLst/>
                        </a:rPr>
                        <a:t>تعداد جلسات آموزش روانشناسی</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gridSpan="2">
                  <a:txBody>
                    <a:bodyPr/>
                    <a:lstStyle/>
                    <a:p>
                      <a:pPr algn="ctr" rtl="1">
                        <a:lnSpc>
                          <a:spcPct val="107000"/>
                        </a:lnSpc>
                        <a:spcAft>
                          <a:spcPts val="0"/>
                        </a:spcAft>
                      </a:pPr>
                      <a:r>
                        <a:rPr lang="ar-SA" sz="900" dirty="0">
                          <a:solidFill>
                            <a:schemeClr val="tx1"/>
                          </a:solidFill>
                          <a:effectLst/>
                        </a:rPr>
                        <a:t>پیشنهاد غربالگری </a:t>
                      </a:r>
                      <a:r>
                        <a:rPr lang="ar-SA" sz="900" dirty="0" smtClean="0">
                          <a:solidFill>
                            <a:schemeClr val="tx1"/>
                          </a:solidFill>
                          <a:effectLst/>
                        </a:rPr>
                        <a:t>دوره‌ای </a:t>
                      </a:r>
                      <a:r>
                        <a:rPr lang="ar-SA" sz="900" dirty="0">
                          <a:solidFill>
                            <a:schemeClr val="tx1"/>
                          </a:solidFill>
                          <a:effectLst/>
                        </a:rPr>
                        <a:t>هر 3 ماه یکبار</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vert="vert27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hMerge="1">
                  <a:txBody>
                    <a:bodyPr/>
                    <a:lstStyle/>
                    <a:p>
                      <a:endParaRPr lang="en-US"/>
                    </a:p>
                  </a:txBody>
                  <a:tcPr/>
                </a:tc>
                <a:extLst>
                  <a:ext uri="{0D108BD9-81ED-4DB2-BD59-A6C34878D82A}">
                    <a16:rowId xmlns:a16="http://schemas.microsoft.com/office/drawing/2014/main" xmlns="" val="2234901529"/>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rtl="1">
                        <a:lnSpc>
                          <a:spcPct val="107000"/>
                        </a:lnSpc>
                        <a:spcAft>
                          <a:spcPts val="0"/>
                        </a:spcAft>
                      </a:pPr>
                      <a:r>
                        <a:rPr lang="ar-SA" sz="900" b="1" dirty="0">
                          <a:solidFill>
                            <a:schemeClr val="tx1"/>
                          </a:solidFill>
                          <a:effectLst/>
                        </a:rPr>
                        <a:t>مثبت</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a:txBody>
                    <a:bodyPr/>
                    <a:lstStyle/>
                    <a:p>
                      <a:pPr algn="ctr" rtl="1">
                        <a:lnSpc>
                          <a:spcPct val="107000"/>
                        </a:lnSpc>
                        <a:spcAft>
                          <a:spcPts val="0"/>
                        </a:spcAft>
                      </a:pPr>
                      <a:r>
                        <a:rPr lang="ar-SA" sz="900" b="1" dirty="0">
                          <a:solidFill>
                            <a:schemeClr val="tx1"/>
                          </a:solidFill>
                          <a:effectLst/>
                        </a:rPr>
                        <a:t>منفی</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a:txBody>
                    <a:bodyPr/>
                    <a:lstStyle/>
                    <a:p>
                      <a:pPr algn="ctr" rtl="1">
                        <a:lnSpc>
                          <a:spcPct val="107000"/>
                        </a:lnSpc>
                        <a:spcAft>
                          <a:spcPts val="0"/>
                        </a:spcAft>
                      </a:pPr>
                      <a:r>
                        <a:rPr lang="ar-SA" sz="900" b="1" dirty="0">
                          <a:solidFill>
                            <a:schemeClr val="tx1"/>
                          </a:solidFill>
                          <a:effectLst/>
                        </a:rPr>
                        <a:t>بله</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a:txBody>
                    <a:bodyPr/>
                    <a:lstStyle/>
                    <a:p>
                      <a:pPr algn="ctr" rtl="1">
                        <a:lnSpc>
                          <a:spcPct val="107000"/>
                        </a:lnSpc>
                        <a:spcAft>
                          <a:spcPts val="0"/>
                        </a:spcAft>
                      </a:pPr>
                      <a:r>
                        <a:rPr lang="ar-SA" sz="900" b="1" dirty="0">
                          <a:solidFill>
                            <a:schemeClr val="tx1"/>
                          </a:solidFill>
                          <a:effectLst/>
                        </a:rPr>
                        <a:t>خیر</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a:txBody>
                    <a:bodyPr/>
                    <a:lstStyle/>
                    <a:p>
                      <a:pPr algn="ctr" rtl="1">
                        <a:lnSpc>
                          <a:spcPct val="107000"/>
                        </a:lnSpc>
                        <a:spcAft>
                          <a:spcPts val="0"/>
                        </a:spcAft>
                      </a:pPr>
                      <a:r>
                        <a:rPr lang="ar-SA" sz="900" b="1" dirty="0">
                          <a:solidFill>
                            <a:schemeClr val="tx1"/>
                          </a:solidFill>
                          <a:effectLst/>
                        </a:rPr>
                        <a:t>بله</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a:txBody>
                    <a:bodyPr/>
                    <a:lstStyle/>
                    <a:p>
                      <a:pPr algn="ctr" rtl="1">
                        <a:lnSpc>
                          <a:spcPct val="107000"/>
                        </a:lnSpc>
                        <a:spcAft>
                          <a:spcPts val="0"/>
                        </a:spcAft>
                      </a:pPr>
                      <a:r>
                        <a:rPr lang="ar-SA" sz="900" b="1" dirty="0">
                          <a:solidFill>
                            <a:schemeClr val="tx1"/>
                          </a:solidFill>
                          <a:effectLst/>
                        </a:rPr>
                        <a:t>خیر</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gridSpan="2">
                  <a:txBody>
                    <a:bodyPr/>
                    <a:lstStyle/>
                    <a:p>
                      <a:pPr algn="ctr" rtl="1">
                        <a:lnSpc>
                          <a:spcPct val="107000"/>
                        </a:lnSpc>
                        <a:spcAft>
                          <a:spcPts val="0"/>
                        </a:spcAft>
                      </a:pPr>
                      <a:r>
                        <a:rPr lang="ar-SA" sz="900" b="1" dirty="0">
                          <a:solidFill>
                            <a:schemeClr val="tx1"/>
                          </a:solidFill>
                          <a:effectLst/>
                        </a:rPr>
                        <a:t>مثبت</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US"/>
                    </a:p>
                  </a:txBody>
                  <a:tcPr/>
                </a:tc>
                <a:tc rowSpan="2">
                  <a:txBody>
                    <a:bodyPr/>
                    <a:lstStyle/>
                    <a:p>
                      <a:pPr algn="ctr" rtl="1">
                        <a:lnSpc>
                          <a:spcPct val="107000"/>
                        </a:lnSpc>
                        <a:spcAft>
                          <a:spcPts val="0"/>
                        </a:spcAft>
                      </a:pPr>
                      <a:r>
                        <a:rPr lang="ar-SA" sz="900" b="1">
                          <a:solidFill>
                            <a:schemeClr val="tx1"/>
                          </a:solidFill>
                          <a:effectLst/>
                        </a:rPr>
                        <a:t>منفی</a:t>
                      </a:r>
                      <a:endParaRPr lang="en-US" sz="1100" b="1">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a:txBody>
                    <a:bodyPr/>
                    <a:lstStyle/>
                    <a:p>
                      <a:pPr algn="ctr" rtl="1">
                        <a:lnSpc>
                          <a:spcPct val="107000"/>
                        </a:lnSpc>
                        <a:spcAft>
                          <a:spcPts val="0"/>
                        </a:spcAft>
                      </a:pPr>
                      <a:r>
                        <a:rPr lang="ar-SA" sz="900" b="1" dirty="0">
                          <a:solidFill>
                            <a:schemeClr val="tx1"/>
                          </a:solidFill>
                          <a:effectLst/>
                        </a:rPr>
                        <a:t>قبول</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a:txBody>
                    <a:bodyPr/>
                    <a:lstStyle/>
                    <a:p>
                      <a:pPr algn="ctr" rtl="1">
                        <a:lnSpc>
                          <a:spcPct val="107000"/>
                        </a:lnSpc>
                        <a:spcAft>
                          <a:spcPts val="0"/>
                        </a:spcAft>
                      </a:pPr>
                      <a:r>
                        <a:rPr lang="ar-SA" sz="900" b="1" dirty="0">
                          <a:solidFill>
                            <a:schemeClr val="tx1"/>
                          </a:solidFill>
                          <a:effectLst/>
                        </a:rPr>
                        <a:t>رد</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a:txBody>
                    <a:bodyPr/>
                    <a:lstStyle/>
                    <a:p>
                      <a:pPr algn="ctr" rtl="1">
                        <a:lnSpc>
                          <a:spcPct val="107000"/>
                        </a:lnSpc>
                        <a:spcAft>
                          <a:spcPts val="0"/>
                        </a:spcAft>
                      </a:pPr>
                      <a:r>
                        <a:rPr lang="ar-SA" sz="900" b="1" dirty="0">
                          <a:solidFill>
                            <a:schemeClr val="tx1"/>
                          </a:solidFill>
                          <a:effectLst/>
                        </a:rPr>
                        <a:t>بله</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rowSpan="2">
                  <a:txBody>
                    <a:bodyPr/>
                    <a:lstStyle/>
                    <a:p>
                      <a:pPr algn="ctr" rtl="1">
                        <a:lnSpc>
                          <a:spcPct val="107000"/>
                        </a:lnSpc>
                        <a:spcAft>
                          <a:spcPts val="0"/>
                        </a:spcAft>
                      </a:pPr>
                      <a:r>
                        <a:rPr lang="ar-SA" sz="900" b="1" dirty="0">
                          <a:solidFill>
                            <a:schemeClr val="tx1"/>
                          </a:solidFill>
                          <a:effectLst/>
                        </a:rPr>
                        <a:t>خیر</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4077946725"/>
                  </a:ext>
                </a:extLst>
              </a:tr>
              <a:tr h="50405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ar-SA" sz="900" b="1" dirty="0">
                          <a:solidFill>
                            <a:schemeClr val="tx1"/>
                          </a:solidFill>
                          <a:effectLst/>
                        </a:rPr>
                        <a:t>اورژانس </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900" b="1" dirty="0">
                          <a:solidFill>
                            <a:schemeClr val="tx1"/>
                          </a:solidFill>
                          <a:effectLst/>
                        </a:rPr>
                        <a:t>غیراورژانس </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1">
                        <a:lnSpc>
                          <a:spcPct val="107000"/>
                        </a:lnSpc>
                        <a:spcAft>
                          <a:spcPts val="0"/>
                        </a:spcAft>
                      </a:pPr>
                      <a:r>
                        <a:rPr lang="ar-SA" sz="900" b="1" dirty="0">
                          <a:solidFill>
                            <a:schemeClr val="tx1"/>
                          </a:solidFill>
                          <a:effectLst/>
                        </a:rPr>
                        <a:t>بله</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900" b="1" dirty="0">
                          <a:solidFill>
                            <a:schemeClr val="tx1"/>
                          </a:solidFill>
                          <a:effectLst/>
                        </a:rPr>
                        <a:t>خیر</a:t>
                      </a:r>
                      <a:endParaRPr lang="en-US" sz="11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59469769"/>
                  </a:ext>
                </a:extLst>
              </a:tr>
              <a:tr h="408682">
                <a:tc>
                  <a:txBody>
                    <a:bodyPr/>
                    <a:lstStyle/>
                    <a:p>
                      <a:pPr algn="ctr" rtl="1">
                        <a:lnSpc>
                          <a:spcPct val="107000"/>
                        </a:lnSpc>
                        <a:spcAft>
                          <a:spcPts val="0"/>
                        </a:spcAft>
                      </a:pP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0">
                        <a:lnSpc>
                          <a:spcPct val="107000"/>
                        </a:lnSpc>
                        <a:spcAft>
                          <a:spcPts val="0"/>
                        </a:spcAft>
                      </a:pP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9752850"/>
                  </a:ext>
                </a:extLst>
              </a:tr>
              <a:tr h="400039">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04508595"/>
                  </a:ext>
                </a:extLst>
              </a:tr>
              <a:tr h="400039">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23216649"/>
                  </a:ext>
                </a:extLst>
              </a:tr>
              <a:tr h="400039">
                <a:tc>
                  <a:txBody>
                    <a:bodyPr/>
                    <a:lstStyle/>
                    <a:p>
                      <a:pPr algn="ctr" rtl="1">
                        <a:lnSpc>
                          <a:spcPct val="107000"/>
                        </a:lnSpc>
                        <a:spcAft>
                          <a:spcPts val="0"/>
                        </a:spcAft>
                      </a:pPr>
                      <a:r>
                        <a:rPr lang="ar-SA" sz="1100" dirty="0">
                          <a:solidFill>
                            <a:schemeClr val="tx1"/>
                          </a:solidFill>
                          <a:effectLst/>
                        </a:rPr>
                        <a:t>جمع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07000"/>
                        </a:lnSpc>
                        <a:spcAft>
                          <a:spcPts val="0"/>
                        </a:spcAft>
                      </a:pPr>
                      <a:r>
                        <a:rPr lang="ar-S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6673" marR="6667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98942050"/>
                  </a:ext>
                </a:extLst>
              </a:tr>
            </a:tbl>
          </a:graphicData>
        </a:graphic>
      </p:graphicFrame>
      <p:sp>
        <p:nvSpPr>
          <p:cNvPr id="4" name="Rectangle 3"/>
          <p:cNvSpPr/>
          <p:nvPr/>
        </p:nvSpPr>
        <p:spPr>
          <a:xfrm>
            <a:off x="8293234" y="6309320"/>
            <a:ext cx="300083" cy="215444"/>
          </a:xfrm>
          <a:prstGeom prst="rect">
            <a:avLst/>
          </a:prstGeom>
        </p:spPr>
        <p:txBody>
          <a:bodyPr wrap="none">
            <a:spAutoFit/>
          </a:bodyPr>
          <a:lstStyle/>
          <a:p>
            <a:r>
              <a:rPr lang="fa-IR" altLang="en-US" sz="800" dirty="0" smtClean="0">
                <a:cs typeface="B Titr" panose="00000700000000000000" pitchFamily="2" charset="-78"/>
              </a:rPr>
              <a:t>16</a:t>
            </a:r>
            <a:endParaRPr lang="en-US" altLang="en-US" sz="800" dirty="0">
              <a:cs typeface="B Titr" panose="00000700000000000000" pitchFamily="2" charset="-78"/>
            </a:endParaRPr>
          </a:p>
        </p:txBody>
      </p:sp>
    </p:spTree>
    <p:extLst>
      <p:ext uri="{BB962C8B-B14F-4D97-AF65-F5344CB8AC3E}">
        <p14:creationId xmlns:p14="http://schemas.microsoft.com/office/powerpoint/2010/main" val="33879310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55776" y="400459"/>
            <a:ext cx="4464495" cy="271861"/>
          </a:xfrm>
          <a:prstGeom prst="rect">
            <a:avLst/>
          </a:prstGeom>
          <a:solidFill>
            <a:schemeClr val="accent2"/>
          </a:solidFill>
          <a:ln>
            <a:noFill/>
          </a:ln>
          <a:effectLst/>
        </p:spPr>
        <p:txBody>
          <a:bodyPr vert="horz" wrap="square" lIns="91440" tIns="25392" rIns="91440" bIns="0" numCol="1" anchor="ctr" anchorCtr="0" compatLnSpc="1">
            <a:prstTxWarp prst="textNoShape">
              <a:avLst/>
            </a:prstTxWarp>
            <a:spAutoFit/>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fa-IR" altLang="en-US" sz="1600" b="1" i="0" u="none" strike="noStrike" cap="none" normalizeH="0" baseline="0" dirty="0" smtClean="0">
                <a:ln>
                  <a:noFill/>
                </a:ln>
                <a:solidFill>
                  <a:schemeClr val="tx1"/>
                </a:solidFill>
                <a:effectLst/>
                <a:latin typeface="Calibri Light" panose="020F0302020204030204" pitchFamily="34" charset="0"/>
                <a:ea typeface="Calibri" panose="020F0502020204030204" pitchFamily="34" charset="0"/>
                <a:cs typeface="B Titr" panose="00000700000000000000" pitchFamily="2" charset="-78"/>
              </a:rPr>
              <a:t>ف</a:t>
            </a:r>
            <a:r>
              <a:rPr kumimoji="0" lang="fa-IR" altLang="en-US" sz="1600" b="1" i="0" u="none" strike="noStrike" cap="none" normalizeH="0" baseline="0" dirty="0" smtClean="0" bmk="">
                <a:ln>
                  <a:noFill/>
                </a:ln>
                <a:solidFill>
                  <a:schemeClr val="tx1"/>
                </a:solidFill>
                <a:effectLst/>
                <a:latin typeface="Calibri Light" panose="020F0302020204030204" pitchFamily="34" charset="0"/>
                <a:ea typeface="Calibri" panose="020F0502020204030204" pitchFamily="34" charset="0"/>
                <a:cs typeface="B Titr" panose="00000700000000000000" pitchFamily="2" charset="-78"/>
              </a:rPr>
              <a:t>لوچارت فرآیندهای خدمات</a:t>
            </a:r>
            <a:endParaRPr kumimoji="0" lang="en-US" altLang="en-US" sz="1600" b="1" i="0" u="none" strike="noStrike" cap="none" normalizeH="0" baseline="0" dirty="0" smtClean="0">
              <a:ln>
                <a:noFill/>
              </a:ln>
              <a:solidFill>
                <a:srgbClr val="2E74B5"/>
              </a:solidFill>
              <a:effectLst/>
              <a:latin typeface="Calibri Light" panose="020F0302020204030204" pitchFamily="34" charset="0"/>
              <a:ea typeface="Calibri" panose="020F0502020204030204" pitchFamily="34" charset="0"/>
              <a:cs typeface="B Titr" panose="00000700000000000000" pitchFamily="2" charset="-78"/>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3117209287"/>
              </p:ext>
            </p:extLst>
          </p:nvPr>
        </p:nvGraphicFramePr>
        <p:xfrm>
          <a:off x="986191" y="735810"/>
          <a:ext cx="7474241" cy="5688631"/>
        </p:xfrm>
        <a:graphic>
          <a:graphicData uri="http://schemas.openxmlformats.org/presentationml/2006/ole">
            <mc:AlternateContent xmlns:mc="http://schemas.openxmlformats.org/markup-compatibility/2006">
              <mc:Choice xmlns:v="urn:schemas-microsoft-com:vml" Requires="v">
                <p:oleObj spid="_x0000_s1045" r:id="rId4" imgW="13297011" imgH="10306064" progId="Visio.Drawing.15">
                  <p:embed/>
                </p:oleObj>
              </mc:Choice>
              <mc:Fallback>
                <p:oleObj r:id="rId4" imgW="13297011" imgH="10306064"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6191" y="735810"/>
                        <a:ext cx="7474241" cy="5688631"/>
                      </a:xfrm>
                      <a:prstGeom prst="rect">
                        <a:avLst/>
                      </a:prstGeom>
                      <a:noFill/>
                    </p:spPr>
                  </p:pic>
                </p:oleObj>
              </mc:Fallback>
            </mc:AlternateContent>
          </a:graphicData>
        </a:graphic>
      </p:graphicFrame>
      <p:sp>
        <p:nvSpPr>
          <p:cNvPr id="5" name="Rectangle 4"/>
          <p:cNvSpPr/>
          <p:nvPr/>
        </p:nvSpPr>
        <p:spPr>
          <a:xfrm>
            <a:off x="8460432" y="6464438"/>
            <a:ext cx="242375" cy="215444"/>
          </a:xfrm>
          <a:prstGeom prst="rect">
            <a:avLst/>
          </a:prstGeom>
        </p:spPr>
        <p:txBody>
          <a:bodyPr wrap="none">
            <a:spAutoFit/>
          </a:bodyPr>
          <a:lstStyle/>
          <a:p>
            <a:r>
              <a:rPr lang="fa-IR" altLang="en-US" sz="800" dirty="0" smtClean="0">
                <a:cs typeface="B Titr" panose="00000700000000000000" pitchFamily="2" charset="-78"/>
              </a:rPr>
              <a:t>2</a:t>
            </a:r>
            <a:endParaRPr lang="en-US" altLang="en-US" sz="800" dirty="0">
              <a:cs typeface="B Titr" panose="00000700000000000000" pitchFamily="2" charset="-78"/>
            </a:endParaRPr>
          </a:p>
        </p:txBody>
      </p:sp>
    </p:spTree>
    <p:extLst>
      <p:ext uri="{BB962C8B-B14F-4D97-AF65-F5344CB8AC3E}">
        <p14:creationId xmlns:p14="http://schemas.microsoft.com/office/powerpoint/2010/main" val="1397137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470864E-062C-4518-BBFC-E180667BB958}"/>
              </a:ext>
            </a:extLst>
          </p:cNvPr>
          <p:cNvSpPr txBox="1"/>
          <p:nvPr/>
        </p:nvSpPr>
        <p:spPr>
          <a:xfrm>
            <a:off x="853827" y="548680"/>
            <a:ext cx="7364338" cy="307777"/>
          </a:xfrm>
          <a:prstGeom prst="rect">
            <a:avLst/>
          </a:prstGeom>
          <a:solidFill>
            <a:schemeClr val="accent1">
              <a:lumMod val="40000"/>
              <a:lumOff val="60000"/>
            </a:schemeClr>
          </a:solidFill>
        </p:spPr>
        <p:txBody>
          <a:bodyPr wrap="square">
            <a:spAutoFit/>
          </a:bodyPr>
          <a:lstStyle/>
          <a:p>
            <a:pPr algn="ctr"/>
            <a:r>
              <a:rPr lang="fa-IR" sz="1400" b="1" dirty="0">
                <a:cs typeface="B Titr" panose="00000700000000000000" pitchFamily="2" charset="-78"/>
              </a:rPr>
              <a:t>دستورالعمل اجرای فرآیندهای فلوچارت خدمات سلامت روان در بیماران </a:t>
            </a:r>
            <a:r>
              <a:rPr lang="fa-IR" sz="1400" b="1" dirty="0" smtClean="0">
                <a:cs typeface="B Titr" panose="00000700000000000000" pitchFamily="2" charset="-78"/>
              </a:rPr>
              <a:t>بهبود یافته </a:t>
            </a:r>
            <a:r>
              <a:rPr lang="fa-IR" sz="1400" b="1" dirty="0">
                <a:cs typeface="B Titr" panose="00000700000000000000" pitchFamily="2" charset="-78"/>
              </a:rPr>
              <a:t>از کووید‌-19</a:t>
            </a:r>
            <a:endParaRPr lang="en-US" sz="1400" b="1" dirty="0">
              <a:cs typeface="B Titr" panose="00000700000000000000" pitchFamily="2" charset="-78"/>
            </a:endParaRPr>
          </a:p>
        </p:txBody>
      </p:sp>
      <p:sp>
        <p:nvSpPr>
          <p:cNvPr id="3" name="Rectangle 2"/>
          <p:cNvSpPr/>
          <p:nvPr/>
        </p:nvSpPr>
        <p:spPr>
          <a:xfrm>
            <a:off x="539552" y="1196752"/>
            <a:ext cx="7992888" cy="4081887"/>
          </a:xfrm>
          <a:prstGeom prst="rect">
            <a:avLst/>
          </a:prstGeom>
        </p:spPr>
        <p:txBody>
          <a:bodyPr wrap="square">
            <a:spAutoFit/>
          </a:bodyPr>
          <a:lstStyle/>
          <a:p>
            <a:pPr>
              <a:lnSpc>
                <a:spcPct val="200000"/>
              </a:lnSpc>
              <a:spcAft>
                <a:spcPts val="800"/>
              </a:spcAft>
            </a:pPr>
            <a:r>
              <a:rPr lang="ar-SA" sz="1100" b="1" dirty="0">
                <a:latin typeface="Calibri" panose="020F0502020204030204" pitchFamily="34" charset="0"/>
                <a:ea typeface="Calibri" panose="020F0502020204030204" pitchFamily="34" charset="0"/>
                <a:cs typeface="B Titr" panose="00000700000000000000" pitchFamily="2" charset="-78"/>
              </a:rPr>
              <a:t>الف) اگر نتایج ارزیابی اولیه روانشناختی تلفنی منفی (پاسخ منفی به تمامی سوالات) شد، به فرد مورد ارزیابی پیشنهاد غربالگری هر سه ماه تا یک‌سال داده می‌شود (2) و مراحل بعدی مشابه توضیحات ارائه شده برای آیتم‌های 3، 4 و 5 پیش خواهد رفت. </a:t>
            </a:r>
            <a:endParaRPr lang="en-US" sz="1100" b="1" dirty="0">
              <a:latin typeface="Calibri" panose="020F0502020204030204" pitchFamily="34" charset="0"/>
              <a:ea typeface="Calibri" panose="020F0502020204030204" pitchFamily="34" charset="0"/>
              <a:cs typeface="B Titr" panose="00000700000000000000" pitchFamily="2" charset="-78"/>
            </a:endParaRPr>
          </a:p>
          <a:p>
            <a:pPr>
              <a:lnSpc>
                <a:spcPct val="200000"/>
              </a:lnSpc>
              <a:spcAft>
                <a:spcPts val="800"/>
              </a:spcAft>
            </a:pPr>
            <a:r>
              <a:rPr lang="ar-SA" sz="1100" b="1" dirty="0">
                <a:latin typeface="Calibri" panose="020F0502020204030204" pitchFamily="34" charset="0"/>
                <a:ea typeface="Calibri" panose="020F0502020204030204" pitchFamily="34" charset="0"/>
                <a:cs typeface="B Titr" panose="00000700000000000000" pitchFamily="2" charset="-78"/>
              </a:rPr>
              <a:t>ب) اگر پاسخ به هر یک از سوالات غربالگری مثبت بود، فرد غربال مثبت به حساب آمده وبرای بررسی بیشتر روانشناختی به مرکز دعوت می‌شود (7). در صورت عدم پذیرش دعوت، به فرد مورد نظر پیشنهاد غربالگری تلقنی هر سه ماه یکبار تا یکسال داده می‌شود (2) و ادامه فرآیند ارائه خدمت برای این فرد مشابه توضیحات آیتم‌های 3، 4 و 5 خواهد بود. </a:t>
            </a:r>
            <a:endParaRPr lang="en-US" sz="1100" b="1" dirty="0">
              <a:latin typeface="Calibri" panose="020F0502020204030204" pitchFamily="34" charset="0"/>
              <a:ea typeface="Calibri" panose="020F0502020204030204" pitchFamily="34" charset="0"/>
              <a:cs typeface="B Titr" panose="00000700000000000000" pitchFamily="2" charset="-78"/>
            </a:endParaRPr>
          </a:p>
          <a:p>
            <a:pPr>
              <a:lnSpc>
                <a:spcPct val="200000"/>
              </a:lnSpc>
            </a:pPr>
            <a:r>
              <a:rPr lang="ar-SA" sz="1100" b="1" dirty="0">
                <a:latin typeface="Calibri" panose="020F0502020204030204" pitchFamily="34" charset="0"/>
                <a:ea typeface="Calibri" panose="020F0502020204030204" pitchFamily="34" charset="0"/>
                <a:cs typeface="B Titr" panose="00000700000000000000" pitchFamily="2" charset="-78"/>
              </a:rPr>
              <a:t>در مواردی که فرد دعوت به مرکز را می‌پذیرد، در هنگام مراجعه شرح حال روانشناختی (قابل دسترس در سامانه سیب)  توسط کارشناس سلامت روان از ایشان اخذ می‌گردد (8). اگر نتیجه اخذ شرح حال روانشناختی منفی بود، مراجع براساس توضیحات آیتم‌های 2، 3، 4 و 5 پیگیری خواهد شد. ولی اگر نتیجه شرح حال دال بر وجود اختلال روانپزشکی باشد (یعنی مثبت باشد)، کارشناس سلامت روان فرد را به پزشک مرکز ارجاع داده </a:t>
            </a:r>
            <a:r>
              <a:rPr lang="ar-SA" sz="1100" b="1" dirty="0" smtClean="0">
                <a:latin typeface="Calibri" panose="020F0502020204030204" pitchFamily="34" charset="0"/>
                <a:ea typeface="Calibri" panose="020F0502020204030204" pitchFamily="34" charset="0"/>
                <a:cs typeface="B Titr" panose="00000700000000000000" pitchFamily="2" charset="-78"/>
              </a:rPr>
              <a:t>و</a:t>
            </a:r>
            <a:r>
              <a:rPr lang="fa-IR" sz="1100" b="1" dirty="0" smtClean="0">
                <a:latin typeface="Calibri" panose="020F0502020204030204" pitchFamily="34" charset="0"/>
                <a:ea typeface="Calibri" panose="020F0502020204030204" pitchFamily="34" charset="0"/>
                <a:cs typeface="B Titr" panose="00000700000000000000" pitchFamily="2" charset="-78"/>
              </a:rPr>
              <a:t> </a:t>
            </a:r>
            <a:r>
              <a:rPr lang="ar-SA" sz="1100" b="1" dirty="0" smtClean="0">
                <a:latin typeface="Calibri" panose="020F0502020204030204" pitchFamily="34" charset="0"/>
                <a:ea typeface="Calibri" panose="020F0502020204030204" pitchFamily="34" charset="0"/>
                <a:cs typeface="B Titr" panose="00000700000000000000" pitchFamily="2" charset="-78"/>
              </a:rPr>
              <a:t>پیرامون </a:t>
            </a:r>
            <a:r>
              <a:rPr lang="ar-SA" sz="1100" b="1" dirty="0">
                <a:latin typeface="Calibri" panose="020F0502020204030204" pitchFamily="34" charset="0"/>
                <a:ea typeface="Calibri" panose="020F0502020204030204" pitchFamily="34" charset="0"/>
                <a:cs typeface="B Titr" panose="00000700000000000000" pitchFamily="2" charset="-78"/>
              </a:rPr>
              <a:t>دلیل ارجاع به مراجع توضیح می‌دهد. پیگیری مراجعه فرد به پزشک مرکز با روانشناس است.</a:t>
            </a:r>
            <a:endParaRPr lang="en-US" sz="1100" b="1" dirty="0">
              <a:latin typeface="Calibri" panose="020F0502020204030204" pitchFamily="34" charset="0"/>
              <a:ea typeface="Calibri" panose="020F0502020204030204" pitchFamily="34" charset="0"/>
              <a:cs typeface="B Titr" panose="00000700000000000000" pitchFamily="2" charset="-78"/>
            </a:endParaRPr>
          </a:p>
          <a:p>
            <a:pPr>
              <a:lnSpc>
                <a:spcPct val="200000"/>
              </a:lnSpc>
              <a:spcAft>
                <a:spcPts val="800"/>
              </a:spcAft>
            </a:pPr>
            <a:r>
              <a:rPr lang="ar-SA" sz="1100" b="1" dirty="0">
                <a:latin typeface="Calibri" panose="020F0502020204030204" pitchFamily="34" charset="0"/>
                <a:ea typeface="Calibri" panose="020F0502020204030204" pitchFamily="34" charset="0"/>
                <a:cs typeface="B Titr" panose="00000700000000000000" pitchFamily="2" charset="-78"/>
              </a:rPr>
              <a:t>بعد از ویزیت پزشک و اخذ شرح حال روانپزشکی (9) دو حالت پیش می‌آید: </a:t>
            </a:r>
            <a:endParaRPr lang="fa-IR" sz="1100" b="1" dirty="0" smtClean="0">
              <a:latin typeface="Calibri" panose="020F0502020204030204" pitchFamily="34" charset="0"/>
              <a:ea typeface="Calibri" panose="020F0502020204030204" pitchFamily="34" charset="0"/>
              <a:cs typeface="B Titr" panose="00000700000000000000" pitchFamily="2" charset="-78"/>
            </a:endParaRPr>
          </a:p>
          <a:p>
            <a:pPr>
              <a:lnSpc>
                <a:spcPct val="200000"/>
              </a:lnSpc>
              <a:spcAft>
                <a:spcPts val="800"/>
              </a:spcAft>
            </a:pPr>
            <a:r>
              <a:rPr lang="ar-SA" sz="1100" b="1" dirty="0" smtClean="0">
                <a:latin typeface="Calibri" panose="020F0502020204030204" pitchFamily="34" charset="0"/>
                <a:ea typeface="Calibri" panose="020F0502020204030204" pitchFamily="34" charset="0"/>
                <a:cs typeface="B Titr" panose="00000700000000000000" pitchFamily="2" charset="-78"/>
              </a:rPr>
              <a:t>الف </a:t>
            </a:r>
            <a:r>
              <a:rPr lang="ar-SA" sz="1100" b="1" dirty="0">
                <a:latin typeface="Calibri" panose="020F0502020204030204" pitchFamily="34" charset="0"/>
                <a:ea typeface="Calibri" panose="020F0502020204030204" pitchFamily="34" charset="0"/>
                <a:cs typeface="B Titr" panose="00000700000000000000" pitchFamily="2" charset="-78"/>
              </a:rPr>
              <a:t>: شرح حال روانپزشکی مثبت  </a:t>
            </a:r>
            <a:r>
              <a:rPr lang="fa-IR" sz="1100" b="1" dirty="0" smtClean="0">
                <a:latin typeface="Calibri" panose="020F0502020204030204" pitchFamily="34" charset="0"/>
                <a:ea typeface="Calibri" panose="020F0502020204030204" pitchFamily="34" charset="0"/>
                <a:cs typeface="B Titr" panose="00000700000000000000" pitchFamily="2" charset="-78"/>
              </a:rPr>
              <a:t>                       </a:t>
            </a:r>
            <a:r>
              <a:rPr lang="ar-SA" sz="1100" b="1" dirty="0" smtClean="0">
                <a:latin typeface="Calibri" panose="020F0502020204030204" pitchFamily="34" charset="0"/>
                <a:ea typeface="Calibri" panose="020F0502020204030204" pitchFamily="34" charset="0"/>
                <a:cs typeface="B Titr" panose="00000700000000000000" pitchFamily="2" charset="-78"/>
              </a:rPr>
              <a:t>ب</a:t>
            </a:r>
            <a:r>
              <a:rPr lang="ar-SA" sz="1100" b="1" dirty="0">
                <a:latin typeface="Calibri" panose="020F0502020204030204" pitchFamily="34" charset="0"/>
                <a:ea typeface="Calibri" panose="020F0502020204030204" pitchFamily="34" charset="0"/>
                <a:cs typeface="B Titr" panose="00000700000000000000" pitchFamily="2" charset="-78"/>
              </a:rPr>
              <a:t>: شرح حال روانپزشکی منفی </a:t>
            </a:r>
            <a:endParaRPr lang="en-US" sz="1100" b="1" dirty="0">
              <a:effectLst/>
              <a:latin typeface="Calibri" panose="020F0502020204030204" pitchFamily="34" charset="0"/>
              <a:ea typeface="Calibri" panose="020F0502020204030204" pitchFamily="34" charset="0"/>
              <a:cs typeface="B Titr" panose="00000700000000000000" pitchFamily="2" charset="-78"/>
            </a:endParaRPr>
          </a:p>
        </p:txBody>
      </p:sp>
      <p:sp>
        <p:nvSpPr>
          <p:cNvPr id="5" name="Slide Number Placeholder 3"/>
          <p:cNvSpPr txBox="1">
            <a:spLocks/>
          </p:cNvSpPr>
          <p:nvPr/>
        </p:nvSpPr>
        <p:spPr>
          <a:xfrm>
            <a:off x="8218165" y="6309320"/>
            <a:ext cx="365760" cy="365125"/>
          </a:xfrm>
          <a:prstGeom prst="rect">
            <a:avLst/>
          </a:prstGeom>
          <a:noFill/>
        </p:spPr>
        <p:txBody>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fa-IR" altLang="en-US" sz="800" dirty="0" smtClean="0">
                <a:cs typeface="B Titr" panose="00000700000000000000" pitchFamily="2" charset="-78"/>
              </a:rPr>
              <a:t>3</a:t>
            </a:r>
            <a:endParaRPr lang="en-US" altLang="en-US" sz="800" dirty="0">
              <a:cs typeface="B Titr" panose="00000700000000000000" pitchFamily="2" charset="-78"/>
            </a:endParaRPr>
          </a:p>
          <a:p>
            <a:endParaRPr lang="en-US" altLang="en-US" sz="800" dirty="0">
              <a:cs typeface="B Titr" panose="00000700000000000000" pitchFamily="2" charset="-78"/>
            </a:endParaRPr>
          </a:p>
        </p:txBody>
      </p:sp>
    </p:spTree>
    <p:extLst>
      <p:ext uri="{BB962C8B-B14F-4D97-AF65-F5344CB8AC3E}">
        <p14:creationId xmlns:p14="http://schemas.microsoft.com/office/powerpoint/2010/main" val="3065510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1540" y="1196752"/>
            <a:ext cx="8208911" cy="4758995"/>
          </a:xfrm>
          <a:prstGeom prst="rect">
            <a:avLst/>
          </a:prstGeom>
        </p:spPr>
        <p:txBody>
          <a:bodyPr wrap="square">
            <a:spAutoFit/>
          </a:bodyPr>
          <a:lstStyle/>
          <a:p>
            <a:pPr>
              <a:lnSpc>
                <a:spcPct val="200000"/>
              </a:lnSpc>
              <a:spcAft>
                <a:spcPts val="800"/>
              </a:spcAft>
            </a:pPr>
            <a:r>
              <a:rPr lang="ar-SA" sz="1100" dirty="0">
                <a:latin typeface="Calibri" panose="020F0502020204030204" pitchFamily="34" charset="0"/>
                <a:ea typeface="Calibri" panose="020F0502020204030204" pitchFamily="34" charset="0"/>
                <a:cs typeface="B Titr" panose="00000700000000000000" pitchFamily="2" charset="-78"/>
              </a:rPr>
              <a:t>الف) در مواردی که شرح حال روانپزشکی مثبت باشد: دو حالت پیش می‌آید:</a:t>
            </a:r>
            <a:endParaRPr lang="en-US" sz="1100" dirty="0">
              <a:latin typeface="Calibri" panose="020F0502020204030204" pitchFamily="34" charset="0"/>
              <a:ea typeface="Calibri" panose="020F0502020204030204" pitchFamily="34" charset="0"/>
              <a:cs typeface="B Titr" panose="00000700000000000000" pitchFamily="2" charset="-78"/>
            </a:endParaRPr>
          </a:p>
          <a:p>
            <a:pPr>
              <a:lnSpc>
                <a:spcPct val="200000"/>
              </a:lnSpc>
              <a:spcAft>
                <a:spcPts val="800"/>
              </a:spcAft>
            </a:pPr>
            <a:r>
              <a:rPr lang="ar-SA" sz="1100" dirty="0">
                <a:latin typeface="Calibri" panose="020F0502020204030204" pitchFamily="34" charset="0"/>
                <a:ea typeface="Calibri" panose="020F0502020204030204" pitchFamily="34" charset="0"/>
                <a:cs typeface="B Titr" panose="00000700000000000000" pitchFamily="2" charset="-78"/>
              </a:rPr>
              <a:t>الف 1- در مواردی‌که پزشک تشخیص اورژانس روانپزشکی بدهد (احتمال زیاد آسیب به خود یا دیگران)، مراجع باید سریعاً و بدون اتلاف وقت به اورژانس یک بیمارستان ارجاع ‌گردد (10).</a:t>
            </a:r>
            <a:endParaRPr lang="en-US" sz="1100" dirty="0">
              <a:latin typeface="Calibri" panose="020F0502020204030204" pitchFamily="34" charset="0"/>
              <a:ea typeface="Calibri" panose="020F0502020204030204" pitchFamily="34" charset="0"/>
              <a:cs typeface="B Titr" panose="00000700000000000000" pitchFamily="2" charset="-78"/>
            </a:endParaRPr>
          </a:p>
          <a:p>
            <a:pPr>
              <a:lnSpc>
                <a:spcPct val="200000"/>
              </a:lnSpc>
              <a:spcAft>
                <a:spcPts val="800"/>
              </a:spcAft>
            </a:pPr>
            <a:r>
              <a:rPr lang="ar-SA" sz="1100" dirty="0">
                <a:latin typeface="Calibri" panose="020F0502020204030204" pitchFamily="34" charset="0"/>
                <a:ea typeface="Calibri" panose="020F0502020204030204" pitchFamily="34" charset="0"/>
                <a:cs typeface="B Titr" panose="00000700000000000000" pitchFamily="2" charset="-78"/>
              </a:rPr>
              <a:t>الف 2) ولی در مواردی‌که شرایط مراجع غیراورژانس است، با صلاحدید پزشک مرکز و تشخیصی که توسط ایشان داده شده است، برای وی درمان دارویی متناسب با تشخیص شروع می‌شود (11) و بطور همزمان با تجویز درمان دارویی، بیمار جهت دریافت آموزش‌ دو جلسه‌ای روانشناختی کووید 19، به همراه جلسه افسردگی یا اضطراب (بسته به تشخیص </a:t>
            </a:r>
            <a:r>
              <a:rPr lang="fa-IR" sz="1100" dirty="0">
                <a:latin typeface="Calibri" panose="020F0502020204030204" pitchFamily="34" charset="0"/>
                <a:ea typeface="Calibri" panose="020F0502020204030204" pitchFamily="34" charset="0"/>
                <a:cs typeface="B Titr" panose="00000700000000000000" pitchFamily="2" charset="-78"/>
              </a:rPr>
              <a:t>و </a:t>
            </a:r>
            <a:r>
              <a:rPr lang="ar-SA" sz="1100" dirty="0">
                <a:latin typeface="Calibri" panose="020F0502020204030204" pitchFamily="34" charset="0"/>
                <a:ea typeface="Calibri" panose="020F0502020204030204" pitchFamily="34" charset="0"/>
                <a:cs typeface="B Titr" panose="00000700000000000000" pitchFamily="2" charset="-78"/>
              </a:rPr>
              <a:t>منطبق با برنامه کشوری) به کارشناس سلامت روان ارجاع می‌گردد (12). اگر پیگیری‌های بیمار و ویزیت‌های دوره‌ای نشان دهد که نتیجه این مداخلات باعث بهبودی بیمار شده‌است، این روند تا اتمام برنامه درمان و بهبودی کامل پیش می‌رود و در انتهای درمان، به بیمار پیشنهاد غربالگری‌های دوره‌ای هر سه ماه یکبار تا یکسال داده می‌شود (2). در صورت پذیرش بیمار بهبود یافته، تاریخ اولین ارزیابی سه ماهه بعد از آخرین ویزیت خواهد بود و ادامه مسیر ارائه خدمت براساس آیتم‌های 3، 4 و 5 خواهد بود. در مواردی‌که نتایج ارزیابی‌ و پیگیری‌های بیمار دال بر روند بهبودی نیست، بیمار در اسرع وقت (غیراورژانسی) به روانپزشک ارجاع داده می‌شود (13) و ادامه مسیر درمان بیمار با توجه به نقطه نظرات و دستور روانپزشک درمانگرخواهد بود. </a:t>
            </a:r>
            <a:endParaRPr lang="en-US" sz="1100" dirty="0">
              <a:latin typeface="Calibri" panose="020F0502020204030204" pitchFamily="34" charset="0"/>
              <a:ea typeface="Calibri" panose="020F0502020204030204" pitchFamily="34" charset="0"/>
              <a:cs typeface="B Titr" panose="00000700000000000000" pitchFamily="2" charset="-78"/>
            </a:endParaRPr>
          </a:p>
          <a:p>
            <a:pPr>
              <a:lnSpc>
                <a:spcPct val="200000"/>
              </a:lnSpc>
              <a:spcAft>
                <a:spcPts val="800"/>
              </a:spcAft>
            </a:pPr>
            <a:r>
              <a:rPr lang="ar-SA" sz="1100" dirty="0">
                <a:latin typeface="Calibri" panose="020F0502020204030204" pitchFamily="34" charset="0"/>
                <a:ea typeface="Calibri" panose="020F0502020204030204" pitchFamily="34" charset="0"/>
                <a:cs typeface="B Titr" panose="00000700000000000000" pitchFamily="2" charset="-78"/>
              </a:rPr>
              <a:t>ب) بر اساس ارزیابی پزشک مراجع مشکل روانپزشکی که نیازمند درمان باشد ندارد، در این شرایط به او بگویید، خوشبختانه ارزیابی‌‌ تکمیلی که انجام شده نشان دهنده این است که شما از سلامت روان خوبی برخوردار هستید و سازگاری مناسبی با بیماری داشته‌اید و نیازی به اقدام خاصی ندارید، اما پیگیری سه ماه یک بار را جهت اطمینان از وضعیت سلامتی شما ادامه می‌دهیم.</a:t>
            </a:r>
            <a:endParaRPr lang="en-US" sz="1100" dirty="0">
              <a:effectLst/>
              <a:latin typeface="Calibri" panose="020F0502020204030204" pitchFamily="34" charset="0"/>
              <a:ea typeface="Calibri" panose="020F0502020204030204" pitchFamily="34" charset="0"/>
              <a:cs typeface="B Titr" panose="00000700000000000000" pitchFamily="2" charset="-78"/>
            </a:endParaRPr>
          </a:p>
        </p:txBody>
      </p:sp>
      <p:sp>
        <p:nvSpPr>
          <p:cNvPr id="5" name="TextBox 4">
            <a:extLst>
              <a:ext uri="{FF2B5EF4-FFF2-40B4-BE49-F238E27FC236}">
                <a16:creationId xmlns:a16="http://schemas.microsoft.com/office/drawing/2014/main" xmlns="" id="{D470864E-062C-4518-BBFC-E180667BB958}"/>
              </a:ext>
            </a:extLst>
          </p:cNvPr>
          <p:cNvSpPr txBox="1"/>
          <p:nvPr/>
        </p:nvSpPr>
        <p:spPr>
          <a:xfrm>
            <a:off x="853827" y="548680"/>
            <a:ext cx="7364338" cy="307777"/>
          </a:xfrm>
          <a:prstGeom prst="rect">
            <a:avLst/>
          </a:prstGeom>
          <a:solidFill>
            <a:schemeClr val="accent1">
              <a:lumMod val="40000"/>
              <a:lumOff val="60000"/>
            </a:schemeClr>
          </a:solidFill>
        </p:spPr>
        <p:txBody>
          <a:bodyPr wrap="square">
            <a:spAutoFit/>
          </a:bodyPr>
          <a:lstStyle/>
          <a:p>
            <a:pPr algn="ctr"/>
            <a:r>
              <a:rPr lang="fa-IR" sz="1400" b="1" dirty="0">
                <a:cs typeface="B Titr" panose="00000700000000000000" pitchFamily="2" charset="-78"/>
              </a:rPr>
              <a:t>دستورالعمل اجرای فرآیندهای فلوچارت خدمات سلامت روان در بیماران بهبودیافته از کووید‌-19</a:t>
            </a:r>
            <a:endParaRPr lang="en-US" sz="1400" b="1" dirty="0">
              <a:cs typeface="B Titr" panose="00000700000000000000" pitchFamily="2" charset="-78"/>
            </a:endParaRPr>
          </a:p>
        </p:txBody>
      </p:sp>
      <p:sp>
        <p:nvSpPr>
          <p:cNvPr id="2" name="Rectangle 1"/>
          <p:cNvSpPr/>
          <p:nvPr/>
        </p:nvSpPr>
        <p:spPr>
          <a:xfrm>
            <a:off x="8375424" y="6265265"/>
            <a:ext cx="248787" cy="215444"/>
          </a:xfrm>
          <a:prstGeom prst="rect">
            <a:avLst/>
          </a:prstGeom>
        </p:spPr>
        <p:txBody>
          <a:bodyPr wrap="none">
            <a:spAutoFit/>
          </a:bodyPr>
          <a:lstStyle/>
          <a:p>
            <a:r>
              <a:rPr lang="fa-IR" altLang="en-US" sz="800" dirty="0" smtClean="0">
                <a:cs typeface="B Titr" panose="00000700000000000000" pitchFamily="2" charset="-78"/>
              </a:rPr>
              <a:t>4</a:t>
            </a:r>
            <a:endParaRPr lang="en-US" altLang="en-US" sz="800" dirty="0">
              <a:cs typeface="B Titr" panose="00000700000000000000" pitchFamily="2" charset="-78"/>
            </a:endParaRPr>
          </a:p>
        </p:txBody>
      </p:sp>
    </p:spTree>
    <p:extLst>
      <p:ext uri="{BB962C8B-B14F-4D97-AF65-F5344CB8AC3E}">
        <p14:creationId xmlns:p14="http://schemas.microsoft.com/office/powerpoint/2010/main" val="1025596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91580" y="1556792"/>
            <a:ext cx="7488831" cy="2963632"/>
          </a:xfrm>
          <a:prstGeom prst="rect">
            <a:avLst/>
          </a:prstGeom>
        </p:spPr>
        <p:txBody>
          <a:bodyPr wrap="square">
            <a:spAutoFit/>
          </a:bodyPr>
          <a:lstStyle/>
          <a:p>
            <a:pPr>
              <a:lnSpc>
                <a:spcPct val="200000"/>
              </a:lnSpc>
              <a:spcAft>
                <a:spcPts val="800"/>
              </a:spcAft>
            </a:pPr>
            <a:r>
              <a:rPr lang="ar-SA" sz="1100" b="1" dirty="0">
                <a:latin typeface="Calibri" panose="020F0502020204030204" pitchFamily="34" charset="0"/>
                <a:ea typeface="Calibri" panose="020F0502020204030204" pitchFamily="34" charset="0"/>
                <a:cs typeface="B Titr" panose="00000700000000000000" pitchFamily="2" charset="-78"/>
              </a:rPr>
              <a:t>نکات قابل توجه:</a:t>
            </a:r>
            <a:endParaRPr lang="en-US" sz="1100" dirty="0">
              <a:latin typeface="Calibri" panose="020F0502020204030204" pitchFamily="34" charset="0"/>
              <a:ea typeface="Calibri" panose="020F0502020204030204" pitchFamily="34" charset="0"/>
              <a:cs typeface="B Titr" panose="00000700000000000000" pitchFamily="2" charset="-78"/>
            </a:endParaRPr>
          </a:p>
          <a:p>
            <a:pPr marL="342900" lvl="0" indent="-342900">
              <a:lnSpc>
                <a:spcPct val="200000"/>
              </a:lnSpc>
              <a:spcAft>
                <a:spcPts val="800"/>
              </a:spcAft>
              <a:buFont typeface="+mj-lt"/>
              <a:buAutoNum type="arabicParenR"/>
            </a:pPr>
            <a:r>
              <a:rPr lang="ar-SA" sz="1100" dirty="0">
                <a:latin typeface="Calibri" panose="020F0502020204030204" pitchFamily="34" charset="0"/>
                <a:ea typeface="Calibri" panose="020F0502020204030204" pitchFamily="34" charset="0"/>
                <a:cs typeface="B Titr" panose="00000700000000000000" pitchFamily="2" charset="-78"/>
              </a:rPr>
              <a:t>در مواردی‌که در ارزیابی مراجع توسط روانشناس اختلال تشخیص داده می‌شود ولی مراجع حاضرنیست جهت ارزیابی روانپزشکی، به پزشک مرکز مراجعه نماید و یا به پزشک مراجعه میکند ولی رضایت نمی‌دهد که تحت درمان دارویی واقع شود، در هر دوی این شرایط در صورتی‌که مراجع </a:t>
            </a:r>
            <a:r>
              <a:rPr lang="fa-IR" sz="1100" dirty="0">
                <a:latin typeface="Calibri" panose="020F0502020204030204" pitchFamily="34" charset="0"/>
                <a:ea typeface="Calibri" panose="020F0502020204030204" pitchFamily="34" charset="0"/>
                <a:cs typeface="B Titr" panose="00000700000000000000" pitchFamily="2" charset="-78"/>
              </a:rPr>
              <a:t>ب</a:t>
            </a:r>
            <a:r>
              <a:rPr lang="ar-SA" sz="1100" dirty="0">
                <a:latin typeface="Calibri" panose="020F0502020204030204" pitchFamily="34" charset="0"/>
                <a:ea typeface="Calibri" panose="020F0502020204030204" pitchFamily="34" charset="0"/>
                <a:cs typeface="B Titr" panose="00000700000000000000" pitchFamily="2" charset="-78"/>
              </a:rPr>
              <a:t>پذیرد که خدمات غیردارویی دریافت نماید، لازم است که کارشناس سلامت روان آموزش‌ دو جلسه‌ای روانشناختی کووید 19، به همراه جلسه افسردگی یا اضطراب (بسته به تشخیص </a:t>
            </a:r>
            <a:r>
              <a:rPr lang="fa-IR" sz="1100" dirty="0">
                <a:latin typeface="Calibri" panose="020F0502020204030204" pitchFamily="34" charset="0"/>
                <a:ea typeface="Calibri" panose="020F0502020204030204" pitchFamily="34" charset="0"/>
                <a:cs typeface="B Titr" panose="00000700000000000000" pitchFamily="2" charset="-78"/>
              </a:rPr>
              <a:t>و </a:t>
            </a:r>
            <a:r>
              <a:rPr lang="ar-SA" sz="1100" dirty="0">
                <a:latin typeface="Calibri" panose="020F0502020204030204" pitchFamily="34" charset="0"/>
                <a:ea typeface="Calibri" panose="020F0502020204030204" pitchFamily="34" charset="0"/>
                <a:cs typeface="B Titr" panose="00000700000000000000" pitchFamily="2" charset="-78"/>
              </a:rPr>
              <a:t>منطبق با برنامه کشوری) را  به مراجع ارائه دهد. </a:t>
            </a:r>
            <a:endParaRPr lang="en-US" sz="1100" dirty="0">
              <a:latin typeface="Calibri" panose="020F0502020204030204" pitchFamily="34" charset="0"/>
              <a:ea typeface="Calibri" panose="020F0502020204030204" pitchFamily="34" charset="0"/>
              <a:cs typeface="B Titr" panose="00000700000000000000" pitchFamily="2" charset="-78"/>
            </a:endParaRPr>
          </a:p>
          <a:p>
            <a:pPr marL="342900" lvl="0" indent="-342900">
              <a:lnSpc>
                <a:spcPct val="200000"/>
              </a:lnSpc>
              <a:spcAft>
                <a:spcPts val="800"/>
              </a:spcAft>
              <a:buFont typeface="+mj-lt"/>
              <a:buAutoNum type="arabicParenR"/>
            </a:pPr>
            <a:r>
              <a:rPr lang="ar-SA" sz="1100" dirty="0">
                <a:latin typeface="Calibri" panose="020F0502020204030204" pitchFamily="34" charset="0"/>
                <a:ea typeface="Calibri" panose="020F0502020204030204" pitchFamily="34" charset="0"/>
                <a:cs typeface="B Titr" panose="00000700000000000000" pitchFamily="2" charset="-78"/>
              </a:rPr>
              <a:t>در مواردی که سن مراجع 65 سال و بالاتر می‌باشد، لازم است که بعد از اخذ شرح‌حال روانشناختی توسط کارشناس سلامت روان (8)، ارزیابی شناختی مراجع با استفاده از </a:t>
            </a:r>
            <a:r>
              <a:rPr lang="en-US" sz="1100" dirty="0">
                <a:latin typeface="Calibri" panose="020F0502020204030204" pitchFamily="34" charset="0"/>
                <a:ea typeface="Calibri" panose="020F0502020204030204" pitchFamily="34" charset="0"/>
                <a:cs typeface="B Titr" panose="00000700000000000000" pitchFamily="2" charset="-78"/>
              </a:rPr>
              <a:t>Mini Mental State Examination (MMSE)</a:t>
            </a:r>
            <a:r>
              <a:rPr lang="fa-IR" sz="1100" dirty="0">
                <a:latin typeface="Calibri" panose="020F0502020204030204" pitchFamily="34" charset="0"/>
                <a:ea typeface="Calibri" panose="020F0502020204030204" pitchFamily="34" charset="0"/>
                <a:cs typeface="B Titr" panose="00000700000000000000" pitchFamily="2" charset="-78"/>
              </a:rPr>
              <a:t> بعمل‌آید و در صورت دارا بودن مشکل، بدون در نظر گرفتن نتیجه شرح حال روانشناختی، نتیجه آن به اطلاع پزشک مرکز رسانده شود.</a:t>
            </a:r>
            <a:endParaRPr lang="en-US" sz="1100" dirty="0">
              <a:effectLst/>
              <a:latin typeface="Calibri" panose="020F0502020204030204" pitchFamily="34" charset="0"/>
              <a:ea typeface="Calibri" panose="020F0502020204030204" pitchFamily="34" charset="0"/>
              <a:cs typeface="B Titr" panose="00000700000000000000" pitchFamily="2" charset="-78"/>
            </a:endParaRPr>
          </a:p>
        </p:txBody>
      </p:sp>
      <p:sp>
        <p:nvSpPr>
          <p:cNvPr id="5" name="TextBox 4">
            <a:extLst>
              <a:ext uri="{FF2B5EF4-FFF2-40B4-BE49-F238E27FC236}">
                <a16:creationId xmlns:a16="http://schemas.microsoft.com/office/drawing/2014/main" xmlns="" id="{D470864E-062C-4518-BBFC-E180667BB958}"/>
              </a:ext>
            </a:extLst>
          </p:cNvPr>
          <p:cNvSpPr txBox="1"/>
          <p:nvPr/>
        </p:nvSpPr>
        <p:spPr>
          <a:xfrm>
            <a:off x="853827" y="548680"/>
            <a:ext cx="7364338" cy="307777"/>
          </a:xfrm>
          <a:prstGeom prst="rect">
            <a:avLst/>
          </a:prstGeom>
          <a:solidFill>
            <a:schemeClr val="accent1">
              <a:lumMod val="40000"/>
              <a:lumOff val="60000"/>
            </a:schemeClr>
          </a:solidFill>
        </p:spPr>
        <p:txBody>
          <a:bodyPr wrap="square">
            <a:spAutoFit/>
          </a:bodyPr>
          <a:lstStyle/>
          <a:p>
            <a:pPr algn="ctr"/>
            <a:r>
              <a:rPr lang="fa-IR" sz="1400" b="1" dirty="0">
                <a:cs typeface="B Titr" panose="00000700000000000000" pitchFamily="2" charset="-78"/>
              </a:rPr>
              <a:t>دستورالعمل اجرای فرآیندهای فلوچارت خدمات سلامت روان در بیماران بهبودیافته از کووید‌-19</a:t>
            </a:r>
            <a:endParaRPr lang="en-US" sz="1400" b="1" dirty="0">
              <a:cs typeface="B Titr" panose="00000700000000000000" pitchFamily="2" charset="-78"/>
            </a:endParaRPr>
          </a:p>
        </p:txBody>
      </p:sp>
      <p:sp>
        <p:nvSpPr>
          <p:cNvPr id="2" name="Rectangle 1"/>
          <p:cNvSpPr/>
          <p:nvPr/>
        </p:nvSpPr>
        <p:spPr>
          <a:xfrm>
            <a:off x="8347736" y="6309320"/>
            <a:ext cx="245581" cy="215444"/>
          </a:xfrm>
          <a:prstGeom prst="rect">
            <a:avLst/>
          </a:prstGeom>
        </p:spPr>
        <p:txBody>
          <a:bodyPr wrap="none">
            <a:spAutoFit/>
          </a:bodyPr>
          <a:lstStyle/>
          <a:p>
            <a:r>
              <a:rPr lang="fa-IR" altLang="en-US" sz="800" dirty="0">
                <a:cs typeface="B Titr" panose="00000700000000000000" pitchFamily="2" charset="-78"/>
              </a:rPr>
              <a:t>5</a:t>
            </a:r>
            <a:endParaRPr lang="en-US" altLang="en-US" sz="800" dirty="0">
              <a:cs typeface="B Titr" panose="00000700000000000000" pitchFamily="2" charset="-78"/>
            </a:endParaRPr>
          </a:p>
        </p:txBody>
      </p:sp>
    </p:spTree>
    <p:extLst>
      <p:ext uri="{BB962C8B-B14F-4D97-AF65-F5344CB8AC3E}">
        <p14:creationId xmlns:p14="http://schemas.microsoft.com/office/powerpoint/2010/main" val="28142764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737489"/>
            <a:ext cx="7739382" cy="6022161"/>
          </a:xfrm>
          <a:prstGeom prst="rect">
            <a:avLst/>
          </a:prstGeom>
        </p:spPr>
        <p:txBody>
          <a:bodyPr wrap="square">
            <a:spAutoFit/>
          </a:bodyPr>
          <a:lstStyle/>
          <a:p>
            <a:pPr marL="342900" lvl="0" indent="-342900">
              <a:lnSpc>
                <a:spcPct val="200000"/>
              </a:lnSpc>
              <a:spcAft>
                <a:spcPts val="800"/>
              </a:spcAft>
              <a:buFont typeface="Symbol" panose="05050102010706020507" pitchFamily="18" charset="2"/>
              <a:buChar char=""/>
            </a:pPr>
            <a:r>
              <a:rPr lang="ar-SA" sz="1100" dirty="0">
                <a:latin typeface="Calibri" panose="020F0502020204030204" pitchFamily="34" charset="0"/>
                <a:ea typeface="Calibri" panose="020F0502020204030204" pitchFamily="34" charset="0"/>
                <a:cs typeface="B Titr" panose="00000700000000000000" pitchFamily="2" charset="-78"/>
              </a:rPr>
              <a:t>در صورتی که فرد بهبودیافته با درخواست شما موافقت کرد با پرسیدن 7 سوال  غربالگری که برای این برنامه تدوین شده و در اختیار شما قرار داده شده است، در همان تماس تلفنی وی را ارزیابی نمایید.	</a:t>
            </a:r>
            <a:endParaRPr lang="en-US" sz="1100" dirty="0">
              <a:latin typeface="Calibri" panose="020F0502020204030204" pitchFamily="34" charset="0"/>
              <a:ea typeface="Calibri" panose="020F0502020204030204" pitchFamily="34" charset="0"/>
              <a:cs typeface="B Titr" panose="00000700000000000000" pitchFamily="2" charset="-78"/>
            </a:endParaRPr>
          </a:p>
          <a:p>
            <a:pPr marL="342900" lvl="0" indent="-342900">
              <a:lnSpc>
                <a:spcPct val="200000"/>
              </a:lnSpc>
              <a:spcAft>
                <a:spcPts val="800"/>
              </a:spcAft>
              <a:buFont typeface="Symbol" panose="05050102010706020507" pitchFamily="18" charset="2"/>
              <a:buChar char=""/>
            </a:pPr>
            <a:r>
              <a:rPr lang="ar-SA" sz="1100" dirty="0">
                <a:latin typeface="Calibri" panose="020F0502020204030204" pitchFamily="34" charset="0"/>
                <a:ea typeface="Calibri" panose="020F0502020204030204" pitchFamily="34" charset="0"/>
                <a:cs typeface="B Titr" panose="00000700000000000000" pitchFamily="2" charset="-78"/>
              </a:rPr>
              <a:t>در صورتی که پاسخ به 7 سوال منفی بود به فرد بهبودیافته چنین بگویید خوشبختانه ارزیابی‌ انجام شده نشان دهنده این است که شما از سلامت روان خوبی برخوردار هستید و سازگاری مناسبی با بیماری داشته‌اید و نیازی به اقدام خاصی ندارید. </a:t>
            </a:r>
            <a:r>
              <a:rPr lang="ar-SA" sz="1100" i="1" dirty="0">
                <a:latin typeface="Calibri" panose="020F0502020204030204" pitchFamily="34" charset="0"/>
                <a:ea typeface="Calibri" panose="020F0502020204030204" pitchFamily="34" charset="0"/>
                <a:cs typeface="B Titr" panose="00000700000000000000" pitchFamily="2" charset="-78"/>
              </a:rPr>
              <a:t>اما از آنجا که ممکن است علائم دیرتر هم ایجاد شود، تا یک سال </a:t>
            </a:r>
            <a:r>
              <a:rPr lang="fa-IR" sz="1100" i="1" dirty="0">
                <a:latin typeface="Calibri" panose="020F0502020204030204" pitchFamily="34" charset="0"/>
                <a:ea typeface="Calibri" panose="020F0502020204030204" pitchFamily="34" charset="0"/>
                <a:cs typeface="B Titr" panose="00000700000000000000" pitchFamily="2" charset="-78"/>
              </a:rPr>
              <a:t>هر سه ماه یک بار مجددا جهت ارزیابی با شما تماس می‌گیریم (2)." در صورت موافقت با تماس مجدد، پذیرش ایشان را در پرونده ثبت کنید ( مطابق فرآیندهای 4 و 5 اقدام شود). در صورت عدم موافقت از چرخه دریافت این خدمت خارج می‌شود (3).</a:t>
            </a:r>
            <a:endParaRPr lang="en-US" sz="1100" dirty="0">
              <a:latin typeface="Calibri" panose="020F0502020204030204" pitchFamily="34" charset="0"/>
              <a:ea typeface="Calibri" panose="020F0502020204030204" pitchFamily="34" charset="0"/>
              <a:cs typeface="B Titr" panose="00000700000000000000" pitchFamily="2" charset="-78"/>
            </a:endParaRPr>
          </a:p>
          <a:p>
            <a:pPr marL="342900" lvl="0" indent="-342900">
              <a:lnSpc>
                <a:spcPct val="200000"/>
              </a:lnSpc>
              <a:spcAft>
                <a:spcPts val="800"/>
              </a:spcAft>
              <a:buFont typeface="Symbol" panose="05050102010706020507" pitchFamily="18" charset="2"/>
              <a:buChar char=""/>
            </a:pPr>
            <a:r>
              <a:rPr lang="ar-SA" sz="1100" dirty="0">
                <a:latin typeface="Calibri" panose="020F0502020204030204" pitchFamily="34" charset="0"/>
                <a:ea typeface="Calibri" panose="020F0502020204030204" pitchFamily="34" charset="0"/>
                <a:cs typeface="B Titr" panose="00000700000000000000" pitchFamily="2" charset="-78"/>
              </a:rPr>
              <a:t>در صورتی که پاسخ به هر یک از 7 سوال مثبت بود به او بگویید</a:t>
            </a:r>
            <a:r>
              <a:rPr lang="fa-IR" sz="1100" dirty="0">
                <a:latin typeface="Calibri" panose="020F0502020204030204" pitchFamily="34" charset="0"/>
                <a:ea typeface="Calibri" panose="020F0502020204030204" pitchFamily="34" charset="0"/>
                <a:cs typeface="B Titr" panose="00000700000000000000" pitchFamily="2" charset="-78"/>
              </a:rPr>
              <a:t>: "با توجه به نتیجه ارزیابی </a:t>
            </a:r>
            <a:r>
              <a:rPr lang="ar-SA" sz="1100" dirty="0">
                <a:latin typeface="Calibri" panose="020F0502020204030204" pitchFamily="34" charset="0"/>
                <a:ea typeface="Calibri" panose="020F0502020204030204" pitchFamily="34" charset="0"/>
                <a:cs typeface="B Titr" panose="00000700000000000000" pitchFamily="2" charset="-78"/>
              </a:rPr>
              <a:t>روانشناختی از شما دعوت می‌کنم تا برای بررسی بیشتر به این مرکز مراجعه کنید." از وی بخواهید که روز و ساعت و آدرس را برای مراجعه به مرکز یادداشت کند. سپس برای اطمینان بیشتر از او بخواهید یادداشت خود را، شامل زمان و مکان ملاقات برایتان بازگو کند تا مطمئن شوید که قرار را درست متوجه شده است، سپس از او خداحافظی کنید.</a:t>
            </a:r>
            <a:endParaRPr lang="en-US" sz="1100" dirty="0">
              <a:latin typeface="Calibri" panose="020F0502020204030204" pitchFamily="34" charset="0"/>
              <a:ea typeface="Calibri" panose="020F0502020204030204" pitchFamily="34" charset="0"/>
              <a:cs typeface="B Titr" panose="00000700000000000000" pitchFamily="2" charset="-78"/>
            </a:endParaRPr>
          </a:p>
          <a:p>
            <a:pPr marL="342900" lvl="0" indent="-342900">
              <a:lnSpc>
                <a:spcPct val="200000"/>
              </a:lnSpc>
              <a:spcAft>
                <a:spcPts val="800"/>
              </a:spcAft>
              <a:buFont typeface="Symbol" panose="05050102010706020507" pitchFamily="18" charset="2"/>
              <a:buChar char=""/>
            </a:pPr>
            <a:r>
              <a:rPr lang="ar-SA" sz="1100" dirty="0">
                <a:latin typeface="Calibri" panose="020F0502020204030204" pitchFamily="34" charset="0"/>
                <a:ea typeface="Calibri" panose="020F0502020204030204" pitchFamily="34" charset="0"/>
                <a:cs typeface="B Titr" panose="00000700000000000000" pitchFamily="2" charset="-78"/>
              </a:rPr>
              <a:t> در صورت عدم موافقت برای مراجعه به وی پیشنهاد کنید که </a:t>
            </a:r>
            <a:r>
              <a:rPr lang="ar-SA" sz="1100" i="1" dirty="0">
                <a:latin typeface="Calibri" panose="020F0502020204030204" pitchFamily="34" charset="0"/>
                <a:ea typeface="Calibri" panose="020F0502020204030204" pitchFamily="34" charset="0"/>
                <a:cs typeface="B Titr" panose="00000700000000000000" pitchFamily="2" charset="-78"/>
              </a:rPr>
              <a:t>تا یک سال </a:t>
            </a:r>
            <a:r>
              <a:rPr lang="fa-IR" sz="1100" i="1" dirty="0">
                <a:latin typeface="Calibri" panose="020F0502020204030204" pitchFamily="34" charset="0"/>
                <a:ea typeface="Calibri" panose="020F0502020204030204" pitchFamily="34" charset="0"/>
                <a:cs typeface="B Titr" panose="00000700000000000000" pitchFamily="2" charset="-78"/>
              </a:rPr>
              <a:t>هر سه ماه یک بار مجددا جهت ارزیابی با ایشان تماس گرفته خواهد شد (2). " در صورت پذیرش پیشنهاد، موافقت او با تماس مجدد را ثبت کنید ( مطابق فرآیندهای 4 و 5 اقدام شود). در صورت عدم موافقت از چرخه دریافت این خدمت خارج می‌شود (3).</a:t>
            </a:r>
            <a:r>
              <a:rPr lang="fa-IR" sz="1100" dirty="0">
                <a:latin typeface="Calibri" panose="020F0502020204030204" pitchFamily="34" charset="0"/>
                <a:ea typeface="Calibri" panose="020F0502020204030204" pitchFamily="34" charset="0"/>
                <a:cs typeface="B Titr" panose="00000700000000000000" pitchFamily="2" charset="-78"/>
              </a:rPr>
              <a:t> </a:t>
            </a:r>
            <a:endParaRPr lang="en-US" sz="1100" dirty="0">
              <a:latin typeface="Calibri" panose="020F0502020204030204" pitchFamily="34" charset="0"/>
              <a:ea typeface="Calibri" panose="020F0502020204030204" pitchFamily="34" charset="0"/>
              <a:cs typeface="B Titr" panose="00000700000000000000" pitchFamily="2" charset="-78"/>
            </a:endParaRPr>
          </a:p>
          <a:p>
            <a:pPr marL="342900" lvl="0" indent="-342900">
              <a:lnSpc>
                <a:spcPct val="200000"/>
              </a:lnSpc>
              <a:spcAft>
                <a:spcPts val="800"/>
              </a:spcAft>
              <a:buFont typeface="Symbol" panose="05050102010706020507" pitchFamily="18" charset="2"/>
              <a:buChar char=""/>
            </a:pPr>
            <a:r>
              <a:rPr lang="ar-SA" sz="1100" dirty="0" smtClean="0">
                <a:latin typeface="Calibri" panose="020F0502020204030204" pitchFamily="34" charset="0"/>
                <a:ea typeface="Calibri" panose="020F0502020204030204" pitchFamily="34" charset="0"/>
                <a:cs typeface="B Titr" panose="00000700000000000000" pitchFamily="2" charset="-78"/>
              </a:rPr>
              <a:t>توجه داشته باشید که برای هر بیماری که پذیرفت غربالگری انجام شود فرم پرسشنامه باید داشته باشید. در ارزیابی اولیه‌ی تلفنی بار اول ستون یک پر می‌شود و در مواردی که فرد پیگیری یک ساله را می‌پذیرد، در هر پیگیری سه ماهه ستون‌های بعدی پر می‌شود. . یک مراجع حداکثر 5 بار سوالات غربالگری را پاسخ خواهد داد.</a:t>
            </a:r>
            <a:endParaRPr lang="en-US" sz="1100" dirty="0" smtClean="0">
              <a:latin typeface="Calibri" panose="020F0502020204030204" pitchFamily="34" charset="0"/>
              <a:ea typeface="Calibri" panose="020F0502020204030204" pitchFamily="34" charset="0"/>
              <a:cs typeface="B Titr" panose="00000700000000000000" pitchFamily="2" charset="-78"/>
            </a:endParaRPr>
          </a:p>
          <a:p>
            <a:pPr marL="342900" lvl="0" indent="-342900">
              <a:lnSpc>
                <a:spcPct val="200000"/>
              </a:lnSpc>
              <a:spcAft>
                <a:spcPts val="800"/>
              </a:spcAft>
              <a:buFont typeface="Symbol" panose="05050102010706020507" pitchFamily="18" charset="2"/>
              <a:buChar char=""/>
            </a:pPr>
            <a:r>
              <a:rPr lang="ar-SA" sz="1100" b="1" dirty="0" smtClean="0">
                <a:latin typeface="Calibri" panose="020F0502020204030204" pitchFamily="34" charset="0"/>
                <a:ea typeface="Calibri" panose="020F0502020204030204" pitchFamily="34" charset="0"/>
                <a:cs typeface="B Titr" panose="00000700000000000000" pitchFamily="2" charset="-78"/>
              </a:rPr>
              <a:t>توجه</a:t>
            </a:r>
            <a:r>
              <a:rPr lang="ar-SA" sz="1100" b="1" dirty="0">
                <a:latin typeface="Calibri" panose="020F0502020204030204" pitchFamily="34" charset="0"/>
                <a:ea typeface="Calibri" panose="020F0502020204030204" pitchFamily="34" charset="0"/>
                <a:cs typeface="B Titr" panose="00000700000000000000" pitchFamily="2" charset="-78"/>
              </a:rPr>
              <a:t>:</a:t>
            </a:r>
            <a:r>
              <a:rPr lang="ar-SA" sz="1100" dirty="0">
                <a:latin typeface="Calibri" panose="020F0502020204030204" pitchFamily="34" charset="0"/>
                <a:ea typeface="Calibri" panose="020F0502020204030204" pitchFamily="34" charset="0"/>
                <a:cs typeface="B Titr" panose="00000700000000000000" pitchFamily="2" charset="-78"/>
              </a:rPr>
              <a:t> پاسخ به هر سوال به صورت بله یا خیر ثبت شود.</a:t>
            </a:r>
            <a:endParaRPr lang="en-US" sz="1100" dirty="0">
              <a:effectLst/>
              <a:latin typeface="Calibri" panose="020F0502020204030204" pitchFamily="34" charset="0"/>
              <a:ea typeface="Calibri" panose="020F0502020204030204" pitchFamily="34" charset="0"/>
              <a:cs typeface="B Titr" panose="00000700000000000000" pitchFamily="2" charset="-78"/>
            </a:endParaRPr>
          </a:p>
        </p:txBody>
      </p:sp>
      <p:sp>
        <p:nvSpPr>
          <p:cNvPr id="5" name="TextBox 4">
            <a:extLst>
              <a:ext uri="{FF2B5EF4-FFF2-40B4-BE49-F238E27FC236}">
                <a16:creationId xmlns:a16="http://schemas.microsoft.com/office/drawing/2014/main" xmlns="" id="{D470864E-062C-4518-BBFC-E180667BB958}"/>
              </a:ext>
            </a:extLst>
          </p:cNvPr>
          <p:cNvSpPr txBox="1"/>
          <p:nvPr/>
        </p:nvSpPr>
        <p:spPr>
          <a:xfrm>
            <a:off x="889831" y="404664"/>
            <a:ext cx="7364338" cy="307777"/>
          </a:xfrm>
          <a:prstGeom prst="rect">
            <a:avLst/>
          </a:prstGeom>
          <a:solidFill>
            <a:schemeClr val="accent1">
              <a:lumMod val="40000"/>
              <a:lumOff val="60000"/>
            </a:schemeClr>
          </a:solidFill>
        </p:spPr>
        <p:txBody>
          <a:bodyPr wrap="square">
            <a:spAutoFit/>
          </a:bodyPr>
          <a:lstStyle/>
          <a:p>
            <a:pPr algn="ctr"/>
            <a:r>
              <a:rPr lang="fa-IR" sz="1400" b="1" dirty="0">
                <a:cs typeface="B Titr" panose="00000700000000000000" pitchFamily="2" charset="-78"/>
              </a:rPr>
              <a:t>دستورالعمل اجرای فرآیندهای فلوچارت خدمات سلامت روان در بیماران بهبودیافته از کووید‌-19</a:t>
            </a:r>
            <a:endParaRPr lang="en-US" sz="1400" b="1" dirty="0">
              <a:cs typeface="B Titr" panose="00000700000000000000" pitchFamily="2" charset="-78"/>
            </a:endParaRPr>
          </a:p>
        </p:txBody>
      </p:sp>
      <p:sp>
        <p:nvSpPr>
          <p:cNvPr id="4" name="Rectangle 3"/>
          <p:cNvSpPr/>
          <p:nvPr/>
        </p:nvSpPr>
        <p:spPr>
          <a:xfrm>
            <a:off x="8601242" y="6309320"/>
            <a:ext cx="245581" cy="215444"/>
          </a:xfrm>
          <a:prstGeom prst="rect">
            <a:avLst/>
          </a:prstGeom>
        </p:spPr>
        <p:txBody>
          <a:bodyPr wrap="none">
            <a:spAutoFit/>
          </a:bodyPr>
          <a:lstStyle/>
          <a:p>
            <a:r>
              <a:rPr lang="fa-IR" altLang="en-US" sz="800" dirty="0" smtClean="0">
                <a:cs typeface="B Titr" panose="00000700000000000000" pitchFamily="2" charset="-78"/>
              </a:rPr>
              <a:t>6</a:t>
            </a:r>
            <a:endParaRPr lang="en-US" altLang="en-US" sz="800" dirty="0">
              <a:cs typeface="B Titr" panose="00000700000000000000" pitchFamily="2" charset="-78"/>
            </a:endParaRPr>
          </a:p>
        </p:txBody>
      </p:sp>
    </p:spTree>
    <p:extLst>
      <p:ext uri="{BB962C8B-B14F-4D97-AF65-F5344CB8AC3E}">
        <p14:creationId xmlns:p14="http://schemas.microsoft.com/office/powerpoint/2010/main" val="3892434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2" y="1556792"/>
            <a:ext cx="7344815" cy="3507370"/>
          </a:xfrm>
          <a:prstGeom prst="rect">
            <a:avLst/>
          </a:prstGeom>
        </p:spPr>
        <p:txBody>
          <a:bodyPr wrap="square">
            <a:spAutoFit/>
          </a:bodyPr>
          <a:lstStyle/>
          <a:p>
            <a:pPr>
              <a:lnSpc>
                <a:spcPct val="200000"/>
              </a:lnSpc>
              <a:spcAft>
                <a:spcPts val="800"/>
              </a:spcAft>
            </a:pPr>
            <a:r>
              <a:rPr lang="ar-SA" sz="1100" b="1" dirty="0">
                <a:latin typeface="Calibri" panose="020F0502020204030204" pitchFamily="34" charset="0"/>
                <a:ea typeface="Calibri" panose="020F0502020204030204" pitchFamily="34" charset="0"/>
                <a:cs typeface="B Titr" panose="00000700000000000000" pitchFamily="2" charset="-78"/>
              </a:rPr>
              <a:t>متن تماس اولیه با بهبودیافتگان و ارزیابی اولیه</a:t>
            </a:r>
            <a:endParaRPr lang="en-US" sz="1100" dirty="0">
              <a:latin typeface="Calibri" panose="020F0502020204030204" pitchFamily="34" charset="0"/>
              <a:ea typeface="Calibri" panose="020F0502020204030204" pitchFamily="34" charset="0"/>
              <a:cs typeface="B Titr" panose="00000700000000000000" pitchFamily="2" charset="-78"/>
            </a:endParaRPr>
          </a:p>
          <a:p>
            <a:pPr>
              <a:lnSpc>
                <a:spcPct val="200000"/>
              </a:lnSpc>
              <a:spcAft>
                <a:spcPts val="800"/>
              </a:spcAft>
            </a:pPr>
            <a:r>
              <a:rPr lang="ar-SA" sz="1100" i="1" dirty="0">
                <a:latin typeface="Calibri" panose="020F0502020204030204" pitchFamily="34" charset="0"/>
                <a:ea typeface="Calibri" panose="020F0502020204030204" pitchFamily="34" charset="0"/>
                <a:cs typeface="B Titr" panose="00000700000000000000" pitchFamily="2" charset="-78"/>
              </a:rPr>
              <a:t>"سلام عرض می کنم، من ........ (خود را معرفی کنید) از مرکز بهداشتی درمانی ....... هستم. می خواهم با خانم /اقای ....... صحبت کنم. </a:t>
            </a:r>
            <a:endParaRPr lang="en-US" sz="1100" dirty="0">
              <a:latin typeface="Calibri" panose="020F0502020204030204" pitchFamily="34" charset="0"/>
              <a:ea typeface="Calibri" panose="020F0502020204030204" pitchFamily="34" charset="0"/>
              <a:cs typeface="B Titr" panose="00000700000000000000" pitchFamily="2" charset="-78"/>
            </a:endParaRPr>
          </a:p>
          <a:p>
            <a:pPr>
              <a:lnSpc>
                <a:spcPct val="200000"/>
              </a:lnSpc>
              <a:spcAft>
                <a:spcPts val="800"/>
              </a:spcAft>
            </a:pPr>
            <a:r>
              <a:rPr lang="ar-SA" sz="1100" i="1" dirty="0">
                <a:latin typeface="Calibri" panose="020F0502020204030204" pitchFamily="34" charset="0"/>
                <a:ea typeface="Calibri" panose="020F0502020204030204" pitchFamily="34" charset="0"/>
                <a:cs typeface="B Titr" panose="00000700000000000000" pitchFamily="2" charset="-78"/>
              </a:rPr>
              <a:t>خانم /اقای ....... شما خودتون هستید، من حسین</a:t>
            </a:r>
            <a:r>
              <a:rPr lang="fa-IR" sz="1100" i="1" dirty="0">
                <a:latin typeface="Calibri" panose="020F0502020204030204" pitchFamily="34" charset="0"/>
                <a:ea typeface="Calibri" panose="020F0502020204030204" pitchFamily="34" charset="0"/>
                <a:cs typeface="B Titr" panose="00000700000000000000" pitchFamily="2" charset="-78"/>
              </a:rPr>
              <a:t>ی </a:t>
            </a:r>
            <a:r>
              <a:rPr lang="ar-SA" sz="1100" i="1" dirty="0">
                <a:latin typeface="Calibri" panose="020F0502020204030204" pitchFamily="34" charset="0"/>
                <a:ea typeface="Calibri" panose="020F0502020204030204" pitchFamily="34" charset="0"/>
                <a:cs typeface="B Titr" panose="00000700000000000000" pitchFamily="2" charset="-78"/>
              </a:rPr>
              <a:t>کارشناس سلامت روان مرکز .....، هستم. حالتان چطور است، امیدوارم که بیماری رفع شده باشد</a:t>
            </a:r>
            <a:endParaRPr lang="en-US" sz="1100" dirty="0">
              <a:latin typeface="Calibri" panose="020F0502020204030204" pitchFamily="34" charset="0"/>
              <a:ea typeface="Calibri" panose="020F0502020204030204" pitchFamily="34" charset="0"/>
              <a:cs typeface="B Titr" panose="00000700000000000000" pitchFamily="2" charset="-78"/>
            </a:endParaRPr>
          </a:p>
          <a:p>
            <a:pPr>
              <a:lnSpc>
                <a:spcPct val="200000"/>
              </a:lnSpc>
              <a:spcAft>
                <a:spcPts val="800"/>
              </a:spcAft>
            </a:pPr>
            <a:r>
              <a:rPr lang="ar-SA" sz="1100" i="1" dirty="0">
                <a:latin typeface="Calibri" panose="020F0502020204030204" pitchFamily="34" charset="0"/>
                <a:ea typeface="Calibri" panose="020F0502020204030204" pitchFamily="34" charset="0"/>
                <a:cs typeface="B Titr" panose="00000700000000000000" pitchFamily="2" charset="-78"/>
              </a:rPr>
              <a:t>با توجه به این که شما دوران بیماری کرونا را پشت سر گذاشته‌اید و در موارد زیادی افراد بعد از بهبودی دچار تغییرات رفتاری و یا احساسی می‌شوند که نیاز به پیگیری، مشاوره یا درمان دارند، با شما تماس گرفتم تا چند سوال از شما بپرسم ؟ این سوالات کمتر از </a:t>
            </a:r>
            <a:r>
              <a:rPr lang="ar-SA" sz="1100" i="1" dirty="0" smtClean="0">
                <a:latin typeface="Calibri" panose="020F0502020204030204" pitchFamily="34" charset="0"/>
                <a:ea typeface="Calibri" panose="020F0502020204030204" pitchFamily="34" charset="0"/>
                <a:cs typeface="B Titr" panose="00000700000000000000" pitchFamily="2" charset="-78"/>
              </a:rPr>
              <a:t>10دقیقه </a:t>
            </a:r>
            <a:r>
              <a:rPr lang="ar-SA" sz="1100" i="1" dirty="0">
                <a:latin typeface="Calibri" panose="020F0502020204030204" pitchFamily="34" charset="0"/>
                <a:ea typeface="Calibri" panose="020F0502020204030204" pitchFamily="34" charset="0"/>
                <a:cs typeface="B Titr" panose="00000700000000000000" pitchFamily="2" charset="-78"/>
              </a:rPr>
              <a:t>وقت شما را می‌گیرد.</a:t>
            </a:r>
            <a:endParaRPr lang="en-US" sz="1100" dirty="0">
              <a:latin typeface="Calibri" panose="020F0502020204030204" pitchFamily="34" charset="0"/>
              <a:ea typeface="Calibri" panose="020F0502020204030204" pitchFamily="34" charset="0"/>
              <a:cs typeface="B Titr" panose="00000700000000000000" pitchFamily="2" charset="-78"/>
            </a:endParaRPr>
          </a:p>
          <a:p>
            <a:pPr>
              <a:lnSpc>
                <a:spcPct val="200000"/>
              </a:lnSpc>
              <a:spcAft>
                <a:spcPts val="800"/>
              </a:spcAft>
            </a:pPr>
            <a:r>
              <a:rPr lang="ar-SA" sz="1100" dirty="0">
                <a:latin typeface="Calibri" panose="020F0502020204030204" pitchFamily="34" charset="0"/>
                <a:ea typeface="Calibri" panose="020F0502020204030204" pitchFamily="34" charset="0"/>
                <a:cs typeface="B Titr" panose="00000700000000000000" pitchFamily="2" charset="-78"/>
              </a:rPr>
              <a:t>در صورتی که مراجع گفت الان وقت ندارم، زمان دیگری را برای تماس با او هماهنگ کنید. اگر فرد بهبودیافته حاضر به پاسخ دادن به سوالات نشد و یا گفت ضرورتی برای صحبت وجود ندارد، ضمن تشکر از او بگویید</a:t>
            </a:r>
            <a:r>
              <a:rPr lang="ar-SA" sz="1100" i="1" dirty="0">
                <a:latin typeface="Calibri" panose="020F0502020204030204" pitchFamily="34" charset="0"/>
                <a:ea typeface="Calibri" panose="020F0502020204030204" pitchFamily="34" charset="0"/>
                <a:cs typeface="B Titr" panose="00000700000000000000" pitchFamily="2" charset="-78"/>
              </a:rPr>
              <a:t>:"ما سه ماه بعد برای اطمینان از خوب بودن شما و بررسی شرایط مجددا با شما تماس می گیریم، در صورتی که با تماس مجدد مخالفت کرد، قبل از خداحافظی بگویید در صورتی که نظرتان تغییر کرد و یا هر وقت که احساس کردید، نیاز به مشورت در مورد عوارض بیماری دارید، می توانید به مرکز ........ .به اینجانب ..... مراجعه کنید"</a:t>
            </a:r>
            <a:r>
              <a:rPr lang="ar-SA" sz="1100" dirty="0">
                <a:latin typeface="Calibri" panose="020F0502020204030204" pitchFamily="34" charset="0"/>
                <a:ea typeface="Calibri" panose="020F0502020204030204" pitchFamily="34" charset="0"/>
                <a:cs typeface="B Titr" panose="00000700000000000000" pitchFamily="2" charset="-78"/>
              </a:rPr>
              <a:t> </a:t>
            </a:r>
            <a:endParaRPr lang="en-US" sz="1100" dirty="0">
              <a:effectLst/>
              <a:latin typeface="Calibri" panose="020F0502020204030204" pitchFamily="34" charset="0"/>
              <a:ea typeface="Calibri" panose="020F0502020204030204" pitchFamily="34" charset="0"/>
              <a:cs typeface="B Titr" panose="00000700000000000000" pitchFamily="2" charset="-78"/>
            </a:endParaRPr>
          </a:p>
        </p:txBody>
      </p:sp>
      <p:sp>
        <p:nvSpPr>
          <p:cNvPr id="5" name="TextBox 4">
            <a:extLst>
              <a:ext uri="{FF2B5EF4-FFF2-40B4-BE49-F238E27FC236}">
                <a16:creationId xmlns:a16="http://schemas.microsoft.com/office/drawing/2014/main" xmlns="" id="{D470864E-062C-4518-BBFC-E180667BB958}"/>
              </a:ext>
            </a:extLst>
          </p:cNvPr>
          <p:cNvSpPr txBox="1"/>
          <p:nvPr/>
        </p:nvSpPr>
        <p:spPr>
          <a:xfrm>
            <a:off x="853827" y="548680"/>
            <a:ext cx="7364338" cy="307777"/>
          </a:xfrm>
          <a:prstGeom prst="rect">
            <a:avLst/>
          </a:prstGeom>
          <a:solidFill>
            <a:schemeClr val="accent1">
              <a:lumMod val="40000"/>
              <a:lumOff val="60000"/>
            </a:schemeClr>
          </a:solidFill>
        </p:spPr>
        <p:txBody>
          <a:bodyPr wrap="square">
            <a:spAutoFit/>
          </a:bodyPr>
          <a:lstStyle/>
          <a:p>
            <a:pPr algn="ctr"/>
            <a:r>
              <a:rPr lang="fa-IR" sz="1400" b="1" dirty="0">
                <a:cs typeface="B Titr" panose="00000700000000000000" pitchFamily="2" charset="-78"/>
              </a:rPr>
              <a:t>دستورالعمل اجرای فرآیندهای فلوچارت خدمات سلامت روان در بیماران بهبودیافته از کووید‌-19</a:t>
            </a:r>
            <a:endParaRPr lang="en-US" sz="1400" b="1" dirty="0">
              <a:cs typeface="B Titr" panose="00000700000000000000" pitchFamily="2" charset="-78"/>
            </a:endParaRPr>
          </a:p>
        </p:txBody>
      </p:sp>
      <p:sp>
        <p:nvSpPr>
          <p:cNvPr id="4" name="Rectangle 3"/>
          <p:cNvSpPr/>
          <p:nvPr/>
        </p:nvSpPr>
        <p:spPr>
          <a:xfrm>
            <a:off x="8344530" y="6309320"/>
            <a:ext cx="248787" cy="215444"/>
          </a:xfrm>
          <a:prstGeom prst="rect">
            <a:avLst/>
          </a:prstGeom>
        </p:spPr>
        <p:txBody>
          <a:bodyPr wrap="none">
            <a:spAutoFit/>
          </a:bodyPr>
          <a:lstStyle/>
          <a:p>
            <a:r>
              <a:rPr lang="fa-IR" altLang="en-US" sz="800" dirty="0" smtClean="0">
                <a:cs typeface="B Titr" panose="00000700000000000000" pitchFamily="2" charset="-78"/>
              </a:rPr>
              <a:t>7</a:t>
            </a:r>
            <a:endParaRPr lang="en-US" altLang="en-US" sz="800" dirty="0">
              <a:cs typeface="B Titr" panose="00000700000000000000" pitchFamily="2" charset="-78"/>
            </a:endParaRPr>
          </a:p>
        </p:txBody>
      </p:sp>
    </p:spTree>
    <p:extLst>
      <p:ext uri="{BB962C8B-B14F-4D97-AF65-F5344CB8AC3E}">
        <p14:creationId xmlns:p14="http://schemas.microsoft.com/office/powerpoint/2010/main" val="3288818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22305892"/>
              </p:ext>
            </p:extLst>
          </p:nvPr>
        </p:nvGraphicFramePr>
        <p:xfrm>
          <a:off x="467546" y="1124746"/>
          <a:ext cx="8136902" cy="4675246"/>
        </p:xfrm>
        <a:graphic>
          <a:graphicData uri="http://schemas.openxmlformats.org/drawingml/2006/table">
            <a:tbl>
              <a:tblPr rtl="1" firstRow="1" firstCol="1" bandRow="1">
                <a:tableStyleId>{5C22544A-7EE6-4342-B048-85BDC9FD1C3A}</a:tableStyleId>
              </a:tblPr>
              <a:tblGrid>
                <a:gridCol w="370802">
                  <a:extLst>
                    <a:ext uri="{9D8B030D-6E8A-4147-A177-3AD203B41FA5}">
                      <a16:colId xmlns:a16="http://schemas.microsoft.com/office/drawing/2014/main" xmlns="" val="2079442677"/>
                    </a:ext>
                  </a:extLst>
                </a:gridCol>
                <a:gridCol w="4903397">
                  <a:extLst>
                    <a:ext uri="{9D8B030D-6E8A-4147-A177-3AD203B41FA5}">
                      <a16:colId xmlns:a16="http://schemas.microsoft.com/office/drawing/2014/main" xmlns="" val="3510964548"/>
                    </a:ext>
                  </a:extLst>
                </a:gridCol>
                <a:gridCol w="560816">
                  <a:extLst>
                    <a:ext uri="{9D8B030D-6E8A-4147-A177-3AD203B41FA5}">
                      <a16:colId xmlns:a16="http://schemas.microsoft.com/office/drawing/2014/main" xmlns="" val="2331640812"/>
                    </a:ext>
                  </a:extLst>
                </a:gridCol>
                <a:gridCol w="591404">
                  <a:extLst>
                    <a:ext uri="{9D8B030D-6E8A-4147-A177-3AD203B41FA5}">
                      <a16:colId xmlns:a16="http://schemas.microsoft.com/office/drawing/2014/main" xmlns="" val="2516915242"/>
                    </a:ext>
                  </a:extLst>
                </a:gridCol>
                <a:gridCol w="591404">
                  <a:extLst>
                    <a:ext uri="{9D8B030D-6E8A-4147-A177-3AD203B41FA5}">
                      <a16:colId xmlns:a16="http://schemas.microsoft.com/office/drawing/2014/main" xmlns="" val="1341556832"/>
                    </a:ext>
                  </a:extLst>
                </a:gridCol>
                <a:gridCol w="590554">
                  <a:extLst>
                    <a:ext uri="{9D8B030D-6E8A-4147-A177-3AD203B41FA5}">
                      <a16:colId xmlns:a16="http://schemas.microsoft.com/office/drawing/2014/main" xmlns="" val="1799624190"/>
                    </a:ext>
                  </a:extLst>
                </a:gridCol>
                <a:gridCol w="528525">
                  <a:extLst>
                    <a:ext uri="{9D8B030D-6E8A-4147-A177-3AD203B41FA5}">
                      <a16:colId xmlns:a16="http://schemas.microsoft.com/office/drawing/2014/main" xmlns="" val="3238828360"/>
                    </a:ext>
                  </a:extLst>
                </a:gridCol>
              </a:tblGrid>
              <a:tr h="375080">
                <a:tc gridSpan="7">
                  <a:txBody>
                    <a:bodyPr/>
                    <a:lstStyle/>
                    <a:p>
                      <a:pPr algn="ctr" rtl="1">
                        <a:spcAft>
                          <a:spcPts val="0"/>
                        </a:spcAft>
                        <a:tabLst>
                          <a:tab pos="2971800" algn="ctr"/>
                          <a:tab pos="5943600" algn="r"/>
                        </a:tabLst>
                      </a:pPr>
                      <a:r>
                        <a:rPr lang="fa-IR" sz="1000" dirty="0">
                          <a:solidFill>
                            <a:schemeClr val="tx1"/>
                          </a:solidFill>
                          <a:effectLst/>
                          <a:cs typeface="B Titr" panose="00000700000000000000" pitchFamily="2" charset="-78"/>
                        </a:rPr>
                        <a:t>نام مراجع:                                 </a:t>
                      </a:r>
                      <a:r>
                        <a:rPr lang="en-US" sz="1000" dirty="0" smtClean="0">
                          <a:solidFill>
                            <a:schemeClr val="tx1"/>
                          </a:solidFill>
                          <a:effectLst/>
                          <a:cs typeface="B Titr" panose="00000700000000000000" pitchFamily="2" charset="-78"/>
                        </a:rPr>
                        <a:t>    </a:t>
                      </a:r>
                      <a:r>
                        <a:rPr lang="fa-IR" sz="1000" dirty="0" smtClean="0">
                          <a:solidFill>
                            <a:schemeClr val="tx1"/>
                          </a:solidFill>
                          <a:effectLst/>
                          <a:cs typeface="B Titr" panose="00000700000000000000" pitchFamily="2" charset="-78"/>
                        </a:rPr>
                        <a:t>       </a:t>
                      </a:r>
                      <a:r>
                        <a:rPr lang="fa-IR" sz="1000" dirty="0">
                          <a:solidFill>
                            <a:schemeClr val="tx1"/>
                          </a:solidFill>
                          <a:effectLst/>
                          <a:cs typeface="B Titr" panose="00000700000000000000" pitchFamily="2" charset="-78"/>
                        </a:rPr>
                        <a:t>سن :                   </a:t>
                      </a:r>
                      <a:r>
                        <a:rPr lang="en-US" sz="1000" dirty="0" smtClean="0">
                          <a:solidFill>
                            <a:schemeClr val="tx1"/>
                          </a:solidFill>
                          <a:effectLst/>
                          <a:cs typeface="B Titr" panose="00000700000000000000" pitchFamily="2" charset="-78"/>
                        </a:rPr>
                        <a:t>                    </a:t>
                      </a:r>
                      <a:r>
                        <a:rPr lang="fa-IR" sz="1000" dirty="0" smtClean="0">
                          <a:solidFill>
                            <a:schemeClr val="tx1"/>
                          </a:solidFill>
                          <a:effectLst/>
                          <a:cs typeface="B Titr" panose="00000700000000000000" pitchFamily="2" charset="-78"/>
                        </a:rPr>
                        <a:t>   </a:t>
                      </a:r>
                      <a:r>
                        <a:rPr lang="fa-IR" sz="1000" dirty="0">
                          <a:solidFill>
                            <a:schemeClr val="tx1"/>
                          </a:solidFill>
                          <a:effectLst/>
                          <a:cs typeface="B Titr" panose="00000700000000000000" pitchFamily="2" charset="-78"/>
                        </a:rPr>
                        <a:t>میزان تحصیلات: 	</a:t>
                      </a:r>
                      <a:r>
                        <a:rPr lang="fa-IR" sz="1000" dirty="0">
                          <a:effectLst/>
                          <a:cs typeface="B Titr" panose="00000700000000000000" pitchFamily="2" charset="-78"/>
                        </a:rPr>
                        <a:t>	</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62443110"/>
                  </a:ext>
                </a:extLst>
              </a:tr>
              <a:tr h="884117">
                <a:tc>
                  <a:txBody>
                    <a:bodyPr/>
                    <a:lstStyle/>
                    <a:p>
                      <a:pPr marL="457200" algn="r" rtl="1">
                        <a:lnSpc>
                          <a:spcPct val="150000"/>
                        </a:lnSpc>
                        <a:spcAft>
                          <a:spcPts val="0"/>
                        </a:spcAft>
                      </a:pPr>
                      <a:r>
                        <a:rPr lang="ar-SA" sz="1000" dirty="0">
                          <a:effectLst/>
                          <a:cs typeface="B Titr" panose="00000700000000000000" pitchFamily="2" charset="-78"/>
                        </a:rPr>
                        <a:t> </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en-US" sz="1000" b="1" baseline="0" dirty="0" smtClean="0">
                          <a:effectLst/>
                          <a:cs typeface="B Titr" panose="00000700000000000000" pitchFamily="2" charset="-78"/>
                        </a:rPr>
                        <a:t>                                      </a:t>
                      </a:r>
                      <a:r>
                        <a:rPr lang="fa-IR" sz="1000" b="1" dirty="0" smtClean="0">
                          <a:effectLst/>
                          <a:cs typeface="B Titr" panose="00000700000000000000" pitchFamily="2" charset="-78"/>
                        </a:rPr>
                        <a:t>نوبت </a:t>
                      </a:r>
                      <a:r>
                        <a:rPr lang="fa-IR" sz="1000" b="1" dirty="0">
                          <a:effectLst/>
                          <a:cs typeface="B Titr" panose="00000700000000000000" pitchFamily="2" charset="-78"/>
                        </a:rPr>
                        <a:t>پرسشگری  </a:t>
                      </a:r>
                      <a:endParaRPr lang="en-US" sz="1000" b="1" dirty="0" smtClean="0">
                        <a:effectLst/>
                        <a:cs typeface="B Titr" panose="00000700000000000000" pitchFamily="2" charset="-78"/>
                      </a:endParaRPr>
                    </a:p>
                    <a:p>
                      <a:pPr algn="ctr" rtl="1">
                        <a:lnSpc>
                          <a:spcPct val="150000"/>
                        </a:lnSpc>
                        <a:spcAft>
                          <a:spcPts val="0"/>
                        </a:spcAft>
                      </a:pPr>
                      <a:r>
                        <a:rPr lang="fa-IR" sz="1000" b="1" dirty="0" smtClean="0">
                          <a:effectLst/>
                          <a:cs typeface="B Titr" panose="00000700000000000000" pitchFamily="2" charset="-78"/>
                        </a:rPr>
                        <a:t>سوالات</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fa-IR" sz="1000" b="1" dirty="0">
                          <a:effectLst/>
                          <a:cs typeface="B Titr" panose="00000700000000000000" pitchFamily="2" charset="-78"/>
                        </a:rPr>
                        <a:t>تماس اول</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fa-IR" sz="1000" b="1" dirty="0">
                          <a:effectLst/>
                          <a:cs typeface="B Titr" panose="00000700000000000000" pitchFamily="2" charset="-78"/>
                        </a:rPr>
                        <a:t>سه ماهه اول</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fa-IR" sz="1000" b="1" dirty="0">
                          <a:effectLst/>
                          <a:cs typeface="B Titr" panose="00000700000000000000" pitchFamily="2" charset="-78"/>
                        </a:rPr>
                        <a:t>سه ماهه دوم</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fa-IR" sz="1000" b="1" dirty="0">
                          <a:effectLst/>
                          <a:cs typeface="B Titr" panose="00000700000000000000" pitchFamily="2" charset="-78"/>
                        </a:rPr>
                        <a:t>سه ماهه سوم</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rtl="1">
                        <a:lnSpc>
                          <a:spcPct val="150000"/>
                        </a:lnSpc>
                        <a:spcAft>
                          <a:spcPts val="0"/>
                        </a:spcAft>
                      </a:pPr>
                      <a:r>
                        <a:rPr lang="fa-IR" sz="1000" b="1" dirty="0">
                          <a:effectLst/>
                          <a:cs typeface="B Titr" panose="00000700000000000000" pitchFamily="2" charset="-78"/>
                        </a:rPr>
                        <a:t>سه ماهه چهارم</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40229905"/>
                  </a:ext>
                </a:extLst>
              </a:tr>
              <a:tr h="281309">
                <a:tc>
                  <a:txBody>
                    <a:bodyPr/>
                    <a:lstStyle/>
                    <a:p>
                      <a:pPr marL="457200" algn="r" rtl="1">
                        <a:lnSpc>
                          <a:spcPct val="150000"/>
                        </a:lnSpc>
                        <a:spcAft>
                          <a:spcPts val="0"/>
                        </a:spcAft>
                      </a:pP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fa-IR" sz="1000" b="1" dirty="0">
                          <a:effectLst/>
                          <a:cs typeface="B Titr" panose="00000700000000000000" pitchFamily="2" charset="-78"/>
                        </a:rPr>
                        <a:t>تاریخ هر نوبت پرسشگری</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54973757"/>
                  </a:ext>
                </a:extLst>
              </a:tr>
              <a:tr h="281309">
                <a:tc>
                  <a:txBody>
                    <a:bodyPr/>
                    <a:lstStyle/>
                    <a:p>
                      <a:pPr marL="0" lvl="0" indent="0" algn="ctr" rtl="1">
                        <a:lnSpc>
                          <a:spcPct val="150000"/>
                        </a:lnSpc>
                        <a:spcAft>
                          <a:spcPts val="0"/>
                        </a:spcAft>
                        <a:buFont typeface="+mj-lt"/>
                        <a:buNone/>
                      </a:pPr>
                      <a:r>
                        <a:rPr lang="en-US" sz="1000" dirty="0" smtClean="0">
                          <a:effectLst/>
                          <a:latin typeface="Calibri" panose="020F0502020204030204" pitchFamily="34" charset="0"/>
                          <a:ea typeface="Calibri" panose="020F0502020204030204" pitchFamily="34" charset="0"/>
                          <a:cs typeface="B Titr" panose="00000700000000000000" pitchFamily="2" charset="-78"/>
                        </a:rPr>
                        <a:t>1</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fa-IR" sz="1000" b="1" dirty="0">
                          <a:effectLst/>
                          <a:cs typeface="B Titr" panose="00000700000000000000" pitchFamily="2" charset="-78"/>
                        </a:rPr>
                        <a:t>آیا در یک ماه گذشته بیشتر اوقات غمگین و افسرده بوده‌اید؟</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fa-IR" sz="1000" b="1" dirty="0">
                          <a:effectLst/>
                          <a:cs typeface="B Titr" panose="00000700000000000000" pitchFamily="2" charset="-78"/>
                        </a:rPr>
                        <a:t> </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fa-IR" sz="1000" b="1" dirty="0">
                          <a:effectLst/>
                          <a:cs typeface="B Titr" panose="00000700000000000000" pitchFamily="2" charset="-78"/>
                        </a:rPr>
                        <a:t> </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01277357"/>
                  </a:ext>
                </a:extLst>
              </a:tr>
              <a:tr h="266415">
                <a:tc>
                  <a:txBody>
                    <a:bodyPr/>
                    <a:lstStyle/>
                    <a:p>
                      <a:pPr marL="0" lvl="0" indent="0" algn="ctr" rtl="1">
                        <a:lnSpc>
                          <a:spcPct val="150000"/>
                        </a:lnSpc>
                        <a:spcAft>
                          <a:spcPts val="0"/>
                        </a:spcAft>
                        <a:buFont typeface="+mj-lt"/>
                        <a:buNone/>
                      </a:pPr>
                      <a:r>
                        <a:rPr lang="en-US" sz="1000" dirty="0" smtClean="0">
                          <a:effectLst/>
                          <a:latin typeface="Calibri" panose="020F0502020204030204" pitchFamily="34" charset="0"/>
                          <a:ea typeface="Calibri" panose="020F0502020204030204" pitchFamily="34" charset="0"/>
                          <a:cs typeface="B Titr" panose="00000700000000000000" pitchFamily="2" charset="-78"/>
                        </a:rPr>
                        <a:t>2</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fa-IR" sz="1000" b="1" dirty="0">
                          <a:effectLst/>
                          <a:cs typeface="B Titr" panose="00000700000000000000" pitchFamily="2" charset="-78"/>
                        </a:rPr>
                        <a:t>ایا در یک ماه گذشته نسبت به چیزهایی که قبلا از آن لذت می‌بردید بی‌میل‌تر شده‌اید؟</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7939573"/>
                  </a:ext>
                </a:extLst>
              </a:tr>
              <a:tr h="445047">
                <a:tc>
                  <a:txBody>
                    <a:bodyPr/>
                    <a:lstStyle/>
                    <a:p>
                      <a:pPr marL="0" lvl="0" indent="0" algn="ctr" rtl="1">
                        <a:lnSpc>
                          <a:spcPct val="150000"/>
                        </a:lnSpc>
                        <a:spcAft>
                          <a:spcPts val="0"/>
                        </a:spcAft>
                        <a:buFont typeface="+mj-lt"/>
                        <a:buNone/>
                      </a:pPr>
                      <a:r>
                        <a:rPr lang="en-US" sz="1000" dirty="0" smtClean="0">
                          <a:effectLst/>
                          <a:latin typeface="Calibri" panose="020F0502020204030204" pitchFamily="34" charset="0"/>
                          <a:ea typeface="Calibri" panose="020F0502020204030204" pitchFamily="34" charset="0"/>
                          <a:cs typeface="B Titr" panose="00000700000000000000" pitchFamily="2" charset="-78"/>
                        </a:rPr>
                        <a:t>3</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fa-IR" sz="1000" b="1" dirty="0">
                          <a:effectLst/>
                          <a:cs typeface="B Titr" panose="00000700000000000000" pitchFamily="2" charset="-78"/>
                        </a:rPr>
                        <a:t>آیا در یک ماه گذشته بیشتر مواقع احساس نگرانی و اضطراب داشته‌اید؟ ( در صورت نیاز به توضیح بیشتر: برایتان دشوار است آرام بگیرید؟ دهانتان خشک شود یا نفس کشیدن برایتان دشوار باشد؟)</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36479075"/>
                  </a:ext>
                </a:extLst>
              </a:tr>
              <a:tr h="320495">
                <a:tc>
                  <a:txBody>
                    <a:bodyPr/>
                    <a:lstStyle/>
                    <a:p>
                      <a:pPr marL="0" lvl="0" indent="0" algn="ctr" rtl="1">
                        <a:lnSpc>
                          <a:spcPct val="150000"/>
                        </a:lnSpc>
                        <a:spcAft>
                          <a:spcPts val="0"/>
                        </a:spcAft>
                        <a:buFont typeface="+mj-lt"/>
                        <a:buNone/>
                      </a:pPr>
                      <a:r>
                        <a:rPr lang="en-US" sz="1000" dirty="0" smtClean="0">
                          <a:effectLst/>
                          <a:latin typeface="Calibri" panose="020F0502020204030204" pitchFamily="34" charset="0"/>
                          <a:ea typeface="Calibri" panose="020F0502020204030204" pitchFamily="34" charset="0"/>
                          <a:cs typeface="B Titr" panose="00000700000000000000" pitchFamily="2" charset="-78"/>
                        </a:rPr>
                        <a:t>4</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ar-SA" sz="1000" b="1" dirty="0">
                          <a:effectLst/>
                          <a:cs typeface="B Titr" panose="00000700000000000000" pitchFamily="2" charset="-78"/>
                        </a:rPr>
                        <a:t>آبا بعد از ابتلا به بیماری کرونا کیشوق و انگیزه‌ی شما برای فعالیت‌هایی روزانه‌ای که قبلا انجام می‌دادید، نسبت به قبل کمتر شده است؟</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ar-SA"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ar-SA"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ar-SA"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ar-SA"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ar-SA"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55130853"/>
                  </a:ext>
                </a:extLst>
              </a:tr>
              <a:tr h="496012">
                <a:tc>
                  <a:txBody>
                    <a:bodyPr/>
                    <a:lstStyle/>
                    <a:p>
                      <a:pPr marL="0" lvl="0" indent="0" algn="ctr" rtl="1">
                        <a:lnSpc>
                          <a:spcPct val="150000"/>
                        </a:lnSpc>
                        <a:spcAft>
                          <a:spcPts val="0"/>
                        </a:spcAft>
                        <a:buFont typeface="+mj-lt"/>
                        <a:buNone/>
                      </a:pPr>
                      <a:r>
                        <a:rPr lang="en-US" sz="1000" dirty="0" smtClean="0">
                          <a:effectLst/>
                          <a:latin typeface="Calibri" panose="020F0502020204030204" pitchFamily="34" charset="0"/>
                          <a:ea typeface="Calibri" panose="020F0502020204030204" pitchFamily="34" charset="0"/>
                          <a:cs typeface="B Titr" panose="00000700000000000000" pitchFamily="2" charset="-78"/>
                        </a:rPr>
                        <a:t>5</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ar-SA" sz="1000" b="1" dirty="0">
                          <a:effectLst/>
                          <a:cs typeface="B Titr" panose="00000700000000000000" pitchFamily="2" charset="-78"/>
                        </a:rPr>
                        <a:t>آیا در یک ماه گذشته هیچ وقت نگران مرگ خود بوده‌اید؟ آیا نگران بوده‌اید که قبل از مرگ برای مدت طولانی بیمار باشید؟ و یا این که مرگ ممکن است خیلی دردناک باشد؟</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ar-SA"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ar-SA"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ar-SA"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ar-SA"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ar-SA"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70907457"/>
                  </a:ext>
                </a:extLst>
              </a:tr>
              <a:tr h="466638">
                <a:tc>
                  <a:txBody>
                    <a:bodyPr/>
                    <a:lstStyle/>
                    <a:p>
                      <a:pPr marL="0" lvl="0" indent="0" algn="ctr" rtl="1">
                        <a:lnSpc>
                          <a:spcPct val="150000"/>
                        </a:lnSpc>
                        <a:spcAft>
                          <a:spcPts val="0"/>
                        </a:spcAft>
                        <a:buFont typeface="+mj-lt"/>
                        <a:buNone/>
                      </a:pPr>
                      <a:r>
                        <a:rPr lang="en-US" sz="1000" dirty="0" smtClean="0">
                          <a:effectLst/>
                          <a:latin typeface="Calibri" panose="020F0502020204030204" pitchFamily="34" charset="0"/>
                          <a:ea typeface="Calibri" panose="020F0502020204030204" pitchFamily="34" charset="0"/>
                          <a:cs typeface="B Titr" panose="00000700000000000000" pitchFamily="2" charset="-78"/>
                        </a:rPr>
                        <a:t>6</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ar-SA" sz="1000" b="1" dirty="0">
                          <a:effectLst/>
                          <a:cs typeface="B Titr" panose="00000700000000000000" pitchFamily="2" charset="-78"/>
                        </a:rPr>
                        <a:t>آیا در یک ماه گذشته افکار و اعمال تکراری قابل توجهی (وسواس‌گونه) داشته‌اید؟ مثلا بیش از حد معمول از بابت تماس با میکروب و بیماری نگران باشید؟ یا از مواد ضدعفونی کننده زیاد (بیش از حد معمول) استفاده کنید؟ یا بیش از حد به تمیزی و نظافت اهمیت دهید؟</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ar-SA"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ar-SA"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ar-SA"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ar-SA"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ar-SA"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90643156"/>
                  </a:ext>
                </a:extLst>
              </a:tr>
              <a:tr h="490804">
                <a:tc>
                  <a:txBody>
                    <a:bodyPr/>
                    <a:lstStyle/>
                    <a:p>
                      <a:pPr marL="0" lvl="0" indent="0" algn="ctr" rtl="1">
                        <a:lnSpc>
                          <a:spcPct val="150000"/>
                        </a:lnSpc>
                        <a:spcAft>
                          <a:spcPts val="0"/>
                        </a:spcAft>
                        <a:buFont typeface="+mj-lt"/>
                        <a:buNone/>
                      </a:pPr>
                      <a:r>
                        <a:rPr lang="en-US" sz="1000" dirty="0" smtClean="0">
                          <a:effectLst/>
                          <a:latin typeface="Calibri" panose="020F0502020204030204" pitchFamily="34" charset="0"/>
                          <a:ea typeface="Calibri" panose="020F0502020204030204" pitchFamily="34" charset="0"/>
                          <a:cs typeface="B Titr" panose="00000700000000000000" pitchFamily="2" charset="-78"/>
                        </a:rPr>
                        <a:t>7</a:t>
                      </a:r>
                      <a:endParaRPr lang="en-US" sz="1000"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fa-IR" sz="1000" b="1" dirty="0">
                          <a:effectLst/>
                          <a:cs typeface="B Titr" panose="00000700000000000000" pitchFamily="2" charset="-78"/>
                        </a:rPr>
                        <a:t>آیا تا کنون آن قدر ناامید شده‌اید که به مردن فکر کنید؟ یا آرزوی مردن داشته‌اید؟ در حال حاضر به مرگ یا خودکشی فکر می‌کنید؟ </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ar-SA" sz="1000" b="1" dirty="0">
                          <a:effectLst/>
                          <a:cs typeface="B Titr" panose="00000700000000000000" pitchFamily="2" charset="-78"/>
                        </a:rPr>
                        <a:t> </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ar-SA" sz="1000" b="1" dirty="0">
                          <a:effectLst/>
                          <a:cs typeface="B Titr" panose="00000700000000000000" pitchFamily="2" charset="-78"/>
                        </a:rPr>
                        <a:t> </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ar-SA" sz="1000" b="1" dirty="0">
                          <a:effectLst/>
                          <a:cs typeface="B Titr" panose="00000700000000000000" pitchFamily="2" charset="-78"/>
                        </a:rPr>
                        <a:t> </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ar-SA" sz="1000" b="1" dirty="0">
                          <a:effectLst/>
                          <a:cs typeface="B Titr" panose="00000700000000000000" pitchFamily="2" charset="-78"/>
                        </a:rPr>
                        <a:t> </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150000"/>
                        </a:lnSpc>
                        <a:spcAft>
                          <a:spcPts val="0"/>
                        </a:spcAft>
                      </a:pPr>
                      <a:r>
                        <a:rPr lang="ar-SA" sz="1000" b="1" dirty="0">
                          <a:effectLst/>
                          <a:cs typeface="B Titr" panose="00000700000000000000" pitchFamily="2" charset="-78"/>
                        </a:rPr>
                        <a:t> </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50538" marR="50538"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84950421"/>
                  </a:ext>
                </a:extLst>
              </a:tr>
            </a:tbl>
          </a:graphicData>
        </a:graphic>
      </p:graphicFrame>
      <p:sp>
        <p:nvSpPr>
          <p:cNvPr id="4" name="Rectangle 2"/>
          <p:cNvSpPr>
            <a:spLocks noChangeArrowheads="1"/>
          </p:cNvSpPr>
          <p:nvPr/>
        </p:nvSpPr>
        <p:spPr bwMode="auto">
          <a:xfrm>
            <a:off x="2195737" y="626406"/>
            <a:ext cx="4680520" cy="210306"/>
          </a:xfrm>
          <a:prstGeom prst="rect">
            <a:avLst/>
          </a:prstGeom>
          <a:solidFill>
            <a:schemeClr val="accent2"/>
          </a:solidFill>
          <a:ln>
            <a:noFill/>
          </a:ln>
          <a:effectLst/>
        </p:spPr>
        <p:txBody>
          <a:bodyPr vert="horz" wrap="square" lIns="91440" tIns="25392" rIns="91440" bIns="0" numCol="1" anchor="ctr" anchorCtr="0" compatLnSpc="1">
            <a:prstTxWarp prst="textNoShape">
              <a:avLst/>
            </a:prstTxWarp>
            <a:spAutoFit/>
          </a:bodyPr>
          <a:lstStyle>
            <a:lvl1pPr algn="l" rtl="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algn="l" rtl="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algn="l" rtl="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algn="l" rtl="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algn="l" rtl="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algn="l" rtl="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algn="l" rtl="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algn="l" rtl="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algn="l" rtl="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algn="ctr"/>
            <a:r>
              <a:rPr lang="fa-IR" altLang="en-US" sz="1200" b="1" dirty="0">
                <a:latin typeface="Calibri Light" panose="020F0302020204030204" pitchFamily="34" charset="0"/>
                <a:ea typeface="Calibri" panose="020F0502020204030204" pitchFamily="34" charset="0"/>
                <a:cs typeface="B Titr" panose="00000700000000000000" pitchFamily="2" charset="-78"/>
              </a:rPr>
              <a:t>پ</a:t>
            </a:r>
            <a:r>
              <a:rPr lang="fa-IR" altLang="en-US" sz="1200" b="1" dirty="0" bmk="">
                <a:latin typeface="Calibri Light" panose="020F0302020204030204" pitchFamily="34" charset="0"/>
                <a:ea typeface="Calibri" panose="020F0502020204030204" pitchFamily="34" charset="0"/>
                <a:cs typeface="B Titr" panose="00000700000000000000" pitchFamily="2" charset="-78"/>
              </a:rPr>
              <a:t>رسشنامه غربالگری </a:t>
            </a:r>
            <a:r>
              <a:rPr lang="fa-IR" altLang="en-US" sz="1200" b="1" dirty="0" smtClean="0" bmk="">
                <a:latin typeface="Calibri Light" panose="020F0302020204030204" pitchFamily="34" charset="0"/>
                <a:ea typeface="Calibri" panose="020F0502020204030204" pitchFamily="34" charset="0"/>
                <a:cs typeface="B Titr" panose="00000700000000000000" pitchFamily="2" charset="-78"/>
              </a:rPr>
              <a:t>روانشناختی</a:t>
            </a:r>
            <a:endParaRPr lang="en-US" altLang="en-US" sz="1200" b="1" dirty="0">
              <a:solidFill>
                <a:srgbClr val="2E74B5"/>
              </a:solidFill>
              <a:latin typeface="Calibri Light" panose="020F0302020204030204" pitchFamily="34" charset="0"/>
              <a:ea typeface="Calibri" panose="020F0502020204030204" pitchFamily="34" charset="0"/>
              <a:cs typeface="B Titr" panose="00000700000000000000" pitchFamily="2" charset="-78"/>
            </a:endParaRPr>
          </a:p>
        </p:txBody>
      </p:sp>
      <p:cxnSp>
        <p:nvCxnSpPr>
          <p:cNvPr id="5" name="Straight Arrow Connector 4"/>
          <p:cNvCxnSpPr/>
          <p:nvPr/>
        </p:nvCxnSpPr>
        <p:spPr>
          <a:xfrm flipH="1">
            <a:off x="3347864" y="1484784"/>
            <a:ext cx="4968552" cy="86409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344530" y="6309320"/>
            <a:ext cx="248787" cy="215444"/>
          </a:xfrm>
          <a:prstGeom prst="rect">
            <a:avLst/>
          </a:prstGeom>
        </p:spPr>
        <p:txBody>
          <a:bodyPr wrap="none">
            <a:spAutoFit/>
          </a:bodyPr>
          <a:lstStyle/>
          <a:p>
            <a:r>
              <a:rPr lang="fa-IR" altLang="en-US" sz="800" dirty="0" smtClean="0">
                <a:cs typeface="B Titr" panose="00000700000000000000" pitchFamily="2" charset="-78"/>
              </a:rPr>
              <a:t>8</a:t>
            </a:r>
            <a:endParaRPr lang="en-US" altLang="en-US" sz="800" dirty="0">
              <a:cs typeface="B Titr" panose="00000700000000000000" pitchFamily="2" charset="-78"/>
            </a:endParaRPr>
          </a:p>
        </p:txBody>
      </p:sp>
    </p:spTree>
    <p:extLst>
      <p:ext uri="{BB962C8B-B14F-4D97-AF65-F5344CB8AC3E}">
        <p14:creationId xmlns:p14="http://schemas.microsoft.com/office/powerpoint/2010/main" val="42527284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07804" y="404664"/>
            <a:ext cx="3456383" cy="289951"/>
          </a:xfrm>
          <a:prstGeom prst="rect">
            <a:avLst/>
          </a:prstGeom>
          <a:solidFill>
            <a:schemeClr val="accent2"/>
          </a:solidFill>
        </p:spPr>
        <p:txBody>
          <a:bodyPr wrap="square">
            <a:spAutoFit/>
          </a:bodyPr>
          <a:lstStyle/>
          <a:p>
            <a:pPr algn="ctr">
              <a:lnSpc>
                <a:spcPct val="107000"/>
              </a:lnSpc>
              <a:spcBef>
                <a:spcPts val="200"/>
              </a:spcBef>
            </a:pPr>
            <a:r>
              <a:rPr lang="fa-IR" sz="1200" b="1" dirty="0">
                <a:latin typeface="Calibri Light" panose="020F0302020204030204" pitchFamily="34" charset="0"/>
                <a:ea typeface="Calibri" panose="020F0502020204030204" pitchFamily="34" charset="0"/>
                <a:cs typeface="B Titr" panose="00000700000000000000" pitchFamily="2" charset="-78"/>
              </a:rPr>
              <a:t>پرسشنامه ارزیابی شناختی</a:t>
            </a:r>
            <a:endParaRPr lang="en-US" sz="1200" b="1" dirty="0">
              <a:latin typeface="Calibri Light" panose="020F0302020204030204" pitchFamily="34" charset="0"/>
              <a:ea typeface="Calibri" panose="020F0502020204030204" pitchFamily="34" charset="0"/>
              <a:cs typeface="B Titr" panose="00000700000000000000" pitchFamily="2" charset="-78"/>
            </a:endParaRPr>
          </a:p>
        </p:txBody>
      </p:sp>
      <p:sp>
        <p:nvSpPr>
          <p:cNvPr id="4" name="Rectangle 3"/>
          <p:cNvSpPr/>
          <p:nvPr/>
        </p:nvSpPr>
        <p:spPr>
          <a:xfrm>
            <a:off x="539552" y="908720"/>
            <a:ext cx="8094559" cy="1227259"/>
          </a:xfrm>
          <a:prstGeom prst="rect">
            <a:avLst/>
          </a:prstGeom>
        </p:spPr>
        <p:txBody>
          <a:bodyPr wrap="square">
            <a:spAutoFit/>
          </a:bodyPr>
          <a:lstStyle/>
          <a:p>
            <a:pPr>
              <a:lnSpc>
                <a:spcPct val="150000"/>
              </a:lnSpc>
            </a:pPr>
            <a:r>
              <a:rPr lang="fa-IR" sz="1000" b="1" dirty="0">
                <a:latin typeface="B Nazanin" panose="00000400000000000000" pitchFamily="2" charset="-78"/>
                <a:ea typeface="Calibri" panose="020F0502020204030204" pitchFamily="34" charset="0"/>
                <a:cs typeface="B Titr" panose="00000700000000000000" pitchFamily="2" charset="-78"/>
              </a:rPr>
              <a:t>نام پزشک معالج:			</a:t>
            </a:r>
            <a:r>
              <a:rPr lang="fa-IR" sz="1000" b="1" dirty="0" smtClean="0">
                <a:latin typeface="B Nazanin" panose="00000400000000000000" pitchFamily="2" charset="-78"/>
                <a:ea typeface="Calibri" panose="020F0502020204030204" pitchFamily="34" charset="0"/>
                <a:cs typeface="B Titr" panose="00000700000000000000" pitchFamily="2" charset="-78"/>
              </a:rPr>
              <a:t> </a:t>
            </a:r>
            <a:r>
              <a:rPr lang="fa-IR" sz="1000" b="1" dirty="0">
                <a:latin typeface="B Nazanin" panose="00000400000000000000" pitchFamily="2" charset="-78"/>
                <a:ea typeface="Calibri" panose="020F0502020204030204" pitchFamily="34" charset="0"/>
                <a:cs typeface="B Titr" panose="00000700000000000000" pitchFamily="2" charset="-78"/>
              </a:rPr>
              <a:t>تاریخ معاینه</a:t>
            </a:r>
            <a:endParaRPr lang="en-US" sz="1000" b="1" dirty="0">
              <a:latin typeface="Calibri" panose="020F0502020204030204" pitchFamily="34" charset="0"/>
              <a:ea typeface="Calibri" panose="020F0502020204030204" pitchFamily="34" charset="0"/>
              <a:cs typeface="B Titr" panose="00000700000000000000" pitchFamily="2" charset="-78"/>
            </a:endParaRPr>
          </a:p>
          <a:p>
            <a:pPr>
              <a:lnSpc>
                <a:spcPct val="150000"/>
              </a:lnSpc>
            </a:pPr>
            <a:r>
              <a:rPr lang="fa-IR" sz="1000" b="1" u="sng" dirty="0">
                <a:latin typeface="B Nazanin,Bold"/>
                <a:ea typeface="Calibri" panose="020F0502020204030204" pitchFamily="34" charset="0"/>
                <a:cs typeface="B Titr" panose="00000700000000000000" pitchFamily="2" charset="-78"/>
              </a:rPr>
              <a:t>روش انجام</a:t>
            </a:r>
            <a:r>
              <a:rPr lang="en-US" sz="1000" b="1" u="sng" dirty="0">
                <a:latin typeface="B Nazanin,Bold"/>
                <a:ea typeface="Calibri" panose="020F0502020204030204" pitchFamily="34" charset="0"/>
                <a:cs typeface="B Titr" panose="00000700000000000000" pitchFamily="2" charset="-78"/>
              </a:rPr>
              <a:t>:</a:t>
            </a:r>
            <a:endParaRPr lang="en-US" sz="1000" b="1" dirty="0">
              <a:latin typeface="Calibri" panose="020F0502020204030204" pitchFamily="34" charset="0"/>
              <a:ea typeface="Calibri" panose="020F0502020204030204" pitchFamily="34" charset="0"/>
              <a:cs typeface="B Titr" panose="00000700000000000000" pitchFamily="2" charset="-78"/>
            </a:endParaRPr>
          </a:p>
          <a:p>
            <a:pPr>
              <a:lnSpc>
                <a:spcPct val="150000"/>
              </a:lnSpc>
            </a:pPr>
            <a:r>
              <a:rPr lang="fa-IR" sz="1000" b="1" dirty="0">
                <a:latin typeface="B Nazanin" panose="00000400000000000000" pitchFamily="2" charset="-78"/>
                <a:ea typeface="Calibri" panose="020F0502020204030204" pitchFamily="34" charset="0"/>
                <a:cs typeface="B Titr" panose="00000700000000000000" pitchFamily="2" charset="-78"/>
              </a:rPr>
              <a:t>کلمات بایستی آهسته و همچنین با صدای بلند برای معاینه شونده، خوانده شود</a:t>
            </a:r>
            <a:r>
              <a:rPr lang="en-US" sz="1000" b="1" dirty="0">
                <a:latin typeface="B Nazanin" panose="00000400000000000000" pitchFamily="2" charset="-78"/>
                <a:ea typeface="Calibri" panose="020F0502020204030204" pitchFamily="34" charset="0"/>
                <a:cs typeface="B Titr" panose="00000700000000000000" pitchFamily="2" charset="-78"/>
              </a:rPr>
              <a:t>.</a:t>
            </a:r>
            <a:endParaRPr lang="en-US" sz="1000" b="1" dirty="0">
              <a:latin typeface="Calibri" panose="020F0502020204030204" pitchFamily="34" charset="0"/>
              <a:ea typeface="Calibri" panose="020F0502020204030204" pitchFamily="34" charset="0"/>
              <a:cs typeface="B Titr" panose="00000700000000000000" pitchFamily="2" charset="-78"/>
            </a:endParaRPr>
          </a:p>
          <a:p>
            <a:pPr>
              <a:lnSpc>
                <a:spcPct val="150000"/>
              </a:lnSpc>
            </a:pPr>
            <a:r>
              <a:rPr lang="fa-IR" sz="1000" b="1" dirty="0">
                <a:latin typeface="B Nazanin" panose="00000400000000000000" pitchFamily="2" charset="-78"/>
                <a:ea typeface="Calibri" panose="020F0502020204030204" pitchFamily="34" charset="0"/>
                <a:cs typeface="B Titr" panose="00000700000000000000" pitchFamily="2" charset="-78"/>
              </a:rPr>
              <a:t>کلمه یا اصطلاح جانشین در داخل پرانتز نوشته شده است. باید بیمار به تنهایی در اتاق معاینه، ویزیت شود و همچنین بایستی پزشک و بیمار از زبان گفتاری یکسانی برخوردار باشند</a:t>
            </a:r>
            <a:r>
              <a:rPr lang="en-US" sz="1000" b="1" dirty="0">
                <a:latin typeface="B Nazanin" panose="00000400000000000000" pitchFamily="2" charset="-78"/>
                <a:ea typeface="Calibri" panose="020F0502020204030204" pitchFamily="34" charset="0"/>
                <a:cs typeface="B Titr" panose="00000700000000000000" pitchFamily="2" charset="-78"/>
              </a:rPr>
              <a:t>.</a:t>
            </a:r>
            <a:endParaRPr lang="en-US" sz="1000" b="1" dirty="0">
              <a:latin typeface="Calibri" panose="020F0502020204030204" pitchFamily="34" charset="0"/>
              <a:ea typeface="Calibri" panose="020F0502020204030204" pitchFamily="34" charset="0"/>
              <a:cs typeface="B Titr" panose="00000700000000000000" pitchFamily="2" charset="-78"/>
            </a:endParaRPr>
          </a:p>
          <a:p>
            <a:pPr>
              <a:lnSpc>
                <a:spcPct val="150000"/>
              </a:lnSpc>
            </a:pPr>
            <a:r>
              <a:rPr lang="fa-IR" sz="1000" b="1" dirty="0">
                <a:latin typeface="B Nazanin" panose="00000400000000000000" pitchFamily="2" charset="-78"/>
                <a:ea typeface="Calibri" panose="020F0502020204030204" pitchFamily="34" charset="0"/>
                <a:cs typeface="B Titr" panose="00000700000000000000" pitchFamily="2" charset="-78"/>
              </a:rPr>
              <a:t>اگر پاسخ غلط داده شد دور عدد صفر و اگر پاسخ صحیح داشته، دور عدد یک دایره بکشید</a:t>
            </a:r>
            <a:r>
              <a:rPr lang="en-US" sz="1000" b="1" dirty="0">
                <a:latin typeface="B Nazanin" panose="00000400000000000000" pitchFamily="2" charset="-78"/>
                <a:ea typeface="Calibri" panose="020F0502020204030204" pitchFamily="34" charset="0"/>
                <a:cs typeface="B Titr" panose="00000700000000000000" pitchFamily="2" charset="-78"/>
              </a:rPr>
              <a:t>.</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1000230290"/>
              </p:ext>
            </p:extLst>
          </p:nvPr>
        </p:nvGraphicFramePr>
        <p:xfrm>
          <a:off x="983298" y="3068960"/>
          <a:ext cx="7488831" cy="2933700"/>
        </p:xfrm>
        <a:graphic>
          <a:graphicData uri="http://schemas.openxmlformats.org/drawingml/2006/table">
            <a:tbl>
              <a:tblPr firstRow="1" firstCol="1" bandRow="1">
                <a:tableStyleId>{5C22544A-7EE6-4342-B048-85BDC9FD1C3A}</a:tableStyleId>
              </a:tblPr>
              <a:tblGrid>
                <a:gridCol w="319573">
                  <a:extLst>
                    <a:ext uri="{9D8B030D-6E8A-4147-A177-3AD203B41FA5}">
                      <a16:colId xmlns:a16="http://schemas.microsoft.com/office/drawing/2014/main" xmlns="" val="264231764"/>
                    </a:ext>
                  </a:extLst>
                </a:gridCol>
                <a:gridCol w="319573">
                  <a:extLst>
                    <a:ext uri="{9D8B030D-6E8A-4147-A177-3AD203B41FA5}">
                      <a16:colId xmlns:a16="http://schemas.microsoft.com/office/drawing/2014/main" xmlns="" val="2614375686"/>
                    </a:ext>
                  </a:extLst>
                </a:gridCol>
                <a:gridCol w="2986777">
                  <a:extLst>
                    <a:ext uri="{9D8B030D-6E8A-4147-A177-3AD203B41FA5}">
                      <a16:colId xmlns:a16="http://schemas.microsoft.com/office/drawing/2014/main" xmlns="" val="1719631330"/>
                    </a:ext>
                  </a:extLst>
                </a:gridCol>
                <a:gridCol w="3862908">
                  <a:extLst>
                    <a:ext uri="{9D8B030D-6E8A-4147-A177-3AD203B41FA5}">
                      <a16:colId xmlns:a16="http://schemas.microsoft.com/office/drawing/2014/main" xmlns="" val="2658509506"/>
                    </a:ext>
                  </a:extLst>
                </a:gridCol>
              </a:tblGrid>
              <a:tr h="0">
                <a:tc gridSpan="2">
                  <a:txBody>
                    <a:bodyPr/>
                    <a:lstStyle/>
                    <a:p>
                      <a:pPr algn="r" rtl="1">
                        <a:lnSpc>
                          <a:spcPct val="200000"/>
                        </a:lnSpc>
                        <a:spcAft>
                          <a:spcPts val="0"/>
                        </a:spcAft>
                      </a:pPr>
                      <a:r>
                        <a:rPr lang="fa-IR" sz="1000" b="1">
                          <a:effectLst/>
                          <a:cs typeface="B Titr" panose="00000700000000000000" pitchFamily="2" charset="-78"/>
                        </a:rPr>
                        <a:t>نمره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rtl="1">
                        <a:lnSpc>
                          <a:spcPct val="200000"/>
                        </a:lnSpc>
                        <a:spcAft>
                          <a:spcPts val="0"/>
                        </a:spcAft>
                      </a:pPr>
                      <a:r>
                        <a:rPr lang="fa-IR" sz="1000" b="1" dirty="0">
                          <a:effectLst/>
                          <a:cs typeface="B Titr" panose="00000700000000000000" pitchFamily="2" charset="-78"/>
                        </a:rPr>
                        <a:t>پاسخ</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a:effectLst/>
                          <a:cs typeface="B Titr" panose="00000700000000000000" pitchFamily="2" charset="-78"/>
                        </a:rPr>
                        <a:t>آگاهی به زمان</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27840956"/>
                  </a:ext>
                </a:extLst>
              </a:tr>
              <a:tr h="0">
                <a:tc>
                  <a:txBody>
                    <a:bodyPr/>
                    <a:lstStyle/>
                    <a:p>
                      <a:pPr algn="r" rtl="1">
                        <a:lnSpc>
                          <a:spcPct val="200000"/>
                        </a:lnSpc>
                        <a:spcAft>
                          <a:spcPts val="0"/>
                        </a:spcAft>
                      </a:pPr>
                      <a:r>
                        <a:rPr lang="fa-IR" sz="1000" b="1">
                          <a:effectLst/>
                          <a:cs typeface="B Titr" panose="00000700000000000000" pitchFamily="2" charset="-78"/>
                        </a:rPr>
                        <a:t>1</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a:effectLst/>
                          <a:cs typeface="B Titr" panose="00000700000000000000" pitchFamily="2" charset="-78"/>
                        </a:rPr>
                        <a:t>0</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a:effectLst/>
                          <a:cs typeface="B Titr" panose="00000700000000000000" pitchFamily="2" charset="-78"/>
                        </a:rPr>
                        <a:t>امسال چه سالی است؟</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58889573"/>
                  </a:ext>
                </a:extLst>
              </a:tr>
              <a:tr h="0">
                <a:tc>
                  <a:txBody>
                    <a:bodyPr/>
                    <a:lstStyle/>
                    <a:p>
                      <a:pPr algn="r" rtl="1">
                        <a:lnSpc>
                          <a:spcPct val="200000"/>
                        </a:lnSpc>
                        <a:spcAft>
                          <a:spcPts val="0"/>
                        </a:spcAft>
                      </a:pPr>
                      <a:r>
                        <a:rPr lang="fa-IR" sz="1000" b="1">
                          <a:effectLst/>
                          <a:cs typeface="B Titr" panose="00000700000000000000" pitchFamily="2" charset="-78"/>
                        </a:rPr>
                        <a:t>1</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a:effectLst/>
                          <a:cs typeface="B Titr" panose="00000700000000000000" pitchFamily="2" charset="-78"/>
                        </a:rPr>
                        <a:t>0</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dirty="0">
                          <a:effectLst/>
                          <a:cs typeface="B Titr" panose="00000700000000000000" pitchFamily="2" charset="-78"/>
                        </a:rPr>
                        <a:t>چه فصلی است؟</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6479262"/>
                  </a:ext>
                </a:extLst>
              </a:tr>
              <a:tr h="0">
                <a:tc>
                  <a:txBody>
                    <a:bodyPr/>
                    <a:lstStyle/>
                    <a:p>
                      <a:pPr algn="r" rtl="1">
                        <a:lnSpc>
                          <a:spcPct val="200000"/>
                        </a:lnSpc>
                        <a:spcAft>
                          <a:spcPts val="0"/>
                        </a:spcAft>
                      </a:pPr>
                      <a:r>
                        <a:rPr lang="fa-IR" sz="1000" b="1">
                          <a:effectLst/>
                          <a:cs typeface="B Titr" panose="00000700000000000000" pitchFamily="2" charset="-78"/>
                        </a:rPr>
                        <a:t>1</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a:effectLst/>
                          <a:cs typeface="B Titr" panose="00000700000000000000" pitchFamily="2" charset="-78"/>
                        </a:rPr>
                        <a:t>0</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a:effectLst/>
                          <a:cs typeface="B Titr" panose="00000700000000000000" pitchFamily="2" charset="-78"/>
                        </a:rPr>
                        <a:t>چه ماهی از سال است؟</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76050244"/>
                  </a:ext>
                </a:extLst>
              </a:tr>
              <a:tr h="0">
                <a:tc>
                  <a:txBody>
                    <a:bodyPr/>
                    <a:lstStyle/>
                    <a:p>
                      <a:pPr algn="r" rtl="1">
                        <a:lnSpc>
                          <a:spcPct val="200000"/>
                        </a:lnSpc>
                        <a:spcAft>
                          <a:spcPts val="0"/>
                        </a:spcAft>
                      </a:pPr>
                      <a:r>
                        <a:rPr lang="fa-IR" sz="1000" b="1">
                          <a:effectLst/>
                          <a:cs typeface="B Titr" panose="00000700000000000000" pitchFamily="2" charset="-78"/>
                        </a:rPr>
                        <a:t>1</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a:effectLst/>
                          <a:cs typeface="B Titr" panose="00000700000000000000" pitchFamily="2" charset="-78"/>
                        </a:rPr>
                        <a:t>0</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dirty="0">
                          <a:effectLst/>
                          <a:cs typeface="B Titr" panose="00000700000000000000" pitchFamily="2" charset="-78"/>
                        </a:rPr>
                        <a:t>چه روزی از هفته است؟</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29349422"/>
                  </a:ext>
                </a:extLst>
              </a:tr>
              <a:tr h="236800">
                <a:tc>
                  <a:txBody>
                    <a:bodyPr/>
                    <a:lstStyle/>
                    <a:p>
                      <a:pPr algn="r" rtl="1">
                        <a:lnSpc>
                          <a:spcPct val="200000"/>
                        </a:lnSpc>
                        <a:spcAft>
                          <a:spcPts val="0"/>
                        </a:spcAft>
                      </a:pPr>
                      <a:r>
                        <a:rPr lang="fa-IR" sz="1000" b="1">
                          <a:effectLst/>
                          <a:cs typeface="B Titr" panose="00000700000000000000" pitchFamily="2" charset="-78"/>
                        </a:rPr>
                        <a:t>1</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a:effectLst/>
                          <a:cs typeface="B Titr" panose="00000700000000000000" pitchFamily="2" charset="-78"/>
                        </a:rPr>
                        <a:t>0</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dirty="0">
                          <a:effectLst/>
                          <a:cs typeface="B Titr" panose="00000700000000000000" pitchFamily="2" charset="-78"/>
                        </a:rPr>
                        <a:t>تاریخ را بگو</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56286993"/>
                  </a:ext>
                </a:extLst>
              </a:tr>
              <a:tr h="0">
                <a:tc gridSpan="2">
                  <a:txBody>
                    <a:bodyPr/>
                    <a:lstStyle/>
                    <a:p>
                      <a:pPr algn="r" rtl="1">
                        <a:lnSpc>
                          <a:spcPct val="200000"/>
                        </a:lnSpc>
                        <a:spcAft>
                          <a:spcPts val="0"/>
                        </a:spcAft>
                      </a:pPr>
                      <a:r>
                        <a:rPr lang="fa-IR" sz="1000" b="1">
                          <a:effectLst/>
                          <a:cs typeface="B Titr" panose="00000700000000000000" pitchFamily="2" charset="-78"/>
                        </a:rPr>
                        <a:t>نمره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rtl="1">
                        <a:lnSpc>
                          <a:spcPct val="200000"/>
                        </a:lnSpc>
                        <a:spcAft>
                          <a:spcPts val="0"/>
                        </a:spcAft>
                      </a:pPr>
                      <a:r>
                        <a:rPr lang="fa-IR" sz="1000" b="1">
                          <a:effectLst/>
                          <a:cs typeface="B Titr" panose="00000700000000000000" pitchFamily="2" charset="-78"/>
                        </a:rPr>
                        <a:t>پاسخ</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a:effectLst/>
                          <a:cs typeface="B Titr" panose="00000700000000000000" pitchFamily="2" charset="-78"/>
                        </a:rPr>
                        <a:t>آگاهی به مکان</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95106035"/>
                  </a:ext>
                </a:extLst>
              </a:tr>
              <a:tr h="0">
                <a:tc>
                  <a:txBody>
                    <a:bodyPr/>
                    <a:lstStyle/>
                    <a:p>
                      <a:pPr algn="r" rtl="1">
                        <a:lnSpc>
                          <a:spcPct val="200000"/>
                        </a:lnSpc>
                        <a:spcAft>
                          <a:spcPts val="0"/>
                        </a:spcAft>
                      </a:pPr>
                      <a:r>
                        <a:rPr lang="fa-IR" sz="1000" b="1">
                          <a:effectLst/>
                          <a:cs typeface="B Titr" panose="00000700000000000000" pitchFamily="2" charset="-78"/>
                        </a:rPr>
                        <a:t>1</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a:effectLst/>
                          <a:cs typeface="B Titr" panose="00000700000000000000" pitchFamily="2" charset="-78"/>
                        </a:rPr>
                        <a:t>0</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a:effectLst/>
                          <a:cs typeface="B Titr" panose="00000700000000000000" pitchFamily="2" charset="-78"/>
                        </a:rPr>
                        <a:t>ما الان کجا هستیم</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02542637"/>
                  </a:ext>
                </a:extLst>
              </a:tr>
              <a:tr h="0">
                <a:tc>
                  <a:txBody>
                    <a:bodyPr/>
                    <a:lstStyle/>
                    <a:p>
                      <a:pPr algn="r" rtl="1">
                        <a:lnSpc>
                          <a:spcPct val="200000"/>
                        </a:lnSpc>
                        <a:spcAft>
                          <a:spcPts val="0"/>
                        </a:spcAft>
                      </a:pPr>
                      <a:r>
                        <a:rPr lang="fa-IR" sz="1000" b="1">
                          <a:effectLst/>
                          <a:cs typeface="B Titr" panose="00000700000000000000" pitchFamily="2" charset="-78"/>
                        </a:rPr>
                        <a:t>1</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a:effectLst/>
                          <a:cs typeface="B Titr" panose="00000700000000000000" pitchFamily="2" charset="-78"/>
                        </a:rPr>
                        <a:t>0</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a:effectLst/>
                          <a:cs typeface="B Titr" panose="00000700000000000000" pitchFamily="2" charset="-78"/>
                        </a:rPr>
                        <a:t>نام استان، نام شهر، شهرستان</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5453845"/>
                  </a:ext>
                </a:extLst>
              </a:tr>
              <a:tr h="0">
                <a:tc>
                  <a:txBody>
                    <a:bodyPr/>
                    <a:lstStyle/>
                    <a:p>
                      <a:pPr algn="r" rtl="1">
                        <a:lnSpc>
                          <a:spcPct val="200000"/>
                        </a:lnSpc>
                        <a:spcAft>
                          <a:spcPts val="0"/>
                        </a:spcAft>
                      </a:pPr>
                      <a:r>
                        <a:rPr lang="fa-IR" sz="1000" b="1">
                          <a:effectLst/>
                          <a:cs typeface="B Titr" panose="00000700000000000000" pitchFamily="2" charset="-78"/>
                        </a:rPr>
                        <a:t>1</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a:effectLst/>
                          <a:cs typeface="B Titr" panose="00000700000000000000" pitchFamily="2" charset="-78"/>
                        </a:rPr>
                        <a:t>0</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a:effectLst/>
                          <a:cs typeface="B Titr" panose="00000700000000000000" pitchFamily="2" charset="-78"/>
                        </a:rPr>
                        <a:t>نام کشور</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68934228"/>
                  </a:ext>
                </a:extLst>
              </a:tr>
              <a:tr h="0">
                <a:tc>
                  <a:txBody>
                    <a:bodyPr/>
                    <a:lstStyle/>
                    <a:p>
                      <a:pPr algn="r" rtl="1">
                        <a:lnSpc>
                          <a:spcPct val="200000"/>
                        </a:lnSpc>
                        <a:spcAft>
                          <a:spcPts val="0"/>
                        </a:spcAft>
                      </a:pPr>
                      <a:r>
                        <a:rPr lang="fa-IR" sz="1000" b="1">
                          <a:effectLst/>
                          <a:cs typeface="B Titr" panose="00000700000000000000" pitchFamily="2" charset="-78"/>
                        </a:rPr>
                        <a:t>1</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a:effectLst/>
                          <a:cs typeface="B Titr" panose="00000700000000000000" pitchFamily="2" charset="-78"/>
                        </a:rPr>
                        <a:t>0</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a:effectLst/>
                          <a:cs typeface="B Titr" panose="00000700000000000000" pitchFamily="2" charset="-78"/>
                        </a:rPr>
                        <a:t> </a:t>
                      </a:r>
                      <a:endParaRPr lang="en-US" sz="1000" b="1">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r" rtl="1">
                        <a:lnSpc>
                          <a:spcPct val="200000"/>
                        </a:lnSpc>
                        <a:spcAft>
                          <a:spcPts val="0"/>
                        </a:spcAft>
                      </a:pPr>
                      <a:r>
                        <a:rPr lang="fa-IR" sz="1000" b="1" dirty="0">
                          <a:effectLst/>
                          <a:cs typeface="B Titr" panose="00000700000000000000" pitchFamily="2" charset="-78"/>
                        </a:rPr>
                        <a:t>نام بیمارستان/درمانگاه (نوع یا اسم ساختمان</a:t>
                      </a:r>
                      <a:r>
                        <a:rPr lang="en-US" sz="1000" b="1" dirty="0">
                          <a:effectLst/>
                          <a:cs typeface="B Titr" panose="00000700000000000000" pitchFamily="2" charset="-78"/>
                        </a:rPr>
                        <a:t>(</a:t>
                      </a:r>
                      <a:endParaRPr lang="en-US" sz="1000" b="1" dirty="0">
                        <a:effectLst/>
                        <a:latin typeface="Calibri" panose="020F0502020204030204" pitchFamily="34" charset="0"/>
                        <a:ea typeface="Calibri" panose="020F0502020204030204" pitchFamily="34" charset="0"/>
                        <a:cs typeface="B Titr" panose="00000700000000000000" pitchFamily="2" charset="-78"/>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2484899"/>
                  </a:ext>
                </a:extLst>
              </a:tr>
            </a:tbl>
          </a:graphicData>
        </a:graphic>
      </p:graphicFrame>
      <p:sp>
        <p:nvSpPr>
          <p:cNvPr id="7" name="Rectangle 6"/>
          <p:cNvSpPr/>
          <p:nvPr/>
        </p:nvSpPr>
        <p:spPr>
          <a:xfrm>
            <a:off x="281183" y="2146182"/>
            <a:ext cx="8352928" cy="832920"/>
          </a:xfrm>
          <a:prstGeom prst="rect">
            <a:avLst/>
          </a:prstGeom>
        </p:spPr>
        <p:txBody>
          <a:bodyPr wrap="square">
            <a:spAutoFit/>
          </a:bodyPr>
          <a:lstStyle/>
          <a:p>
            <a:pPr lvl="0" eaLnBrk="0" fontAlgn="base" hangingPunct="0">
              <a:lnSpc>
                <a:spcPct val="150000"/>
              </a:lnSpc>
              <a:spcBef>
                <a:spcPct val="0"/>
              </a:spcBef>
              <a:spcAft>
                <a:spcPct val="0"/>
              </a:spcAft>
            </a:pPr>
            <a:r>
              <a:rPr lang="fa-IR" altLang="en-US" sz="1100" b="1" dirty="0">
                <a:latin typeface="B Nazanin,Bold"/>
                <a:ea typeface="Calibri" panose="020F0502020204030204" pitchFamily="34" charset="0"/>
                <a:cs typeface="B Titr" panose="00000700000000000000" pitchFamily="2" charset="-78"/>
              </a:rPr>
              <a:t>با دو سوال زیر شروع کنید</a:t>
            </a:r>
            <a:r>
              <a:rPr lang="en-US" altLang="en-US" sz="1100" b="1" dirty="0">
                <a:latin typeface="B Nazanin,Bold"/>
                <a:ea typeface="Calibri" panose="020F0502020204030204" pitchFamily="34" charset="0"/>
                <a:cs typeface="B Titr" panose="00000700000000000000" pitchFamily="2" charset="-78"/>
              </a:rPr>
              <a:t>:</a:t>
            </a:r>
            <a:endParaRPr lang="en-US" altLang="en-US" sz="1100" dirty="0">
              <a:cs typeface="B Titr" panose="00000700000000000000" pitchFamily="2" charset="-78"/>
            </a:endParaRPr>
          </a:p>
          <a:p>
            <a:pPr lvl="0" eaLnBrk="0" fontAlgn="base" hangingPunct="0">
              <a:lnSpc>
                <a:spcPct val="150000"/>
              </a:lnSpc>
              <a:spcBef>
                <a:spcPct val="0"/>
              </a:spcBef>
              <a:spcAft>
                <a:spcPct val="0"/>
              </a:spcAft>
            </a:pPr>
            <a:r>
              <a:rPr lang="en-US" altLang="en-US" sz="1100" dirty="0">
                <a:latin typeface="Calibri" panose="020F0502020204030204" pitchFamily="34" charset="0"/>
                <a:ea typeface="Calibri" panose="020F0502020204030204" pitchFamily="34" charset="0"/>
                <a:cs typeface="B Titr" panose="00000700000000000000" pitchFamily="2" charset="-78"/>
              </a:rPr>
              <a:t>·</a:t>
            </a:r>
            <a:r>
              <a:rPr lang="en-US" altLang="en-US" sz="1100" dirty="0">
                <a:latin typeface="Symbol" panose="05050102010706020507" pitchFamily="18" charset="2"/>
                <a:ea typeface="Calibri" panose="020F0502020204030204" pitchFamily="34" charset="0"/>
                <a:cs typeface="B Titr" panose="00000700000000000000" pitchFamily="2" charset="-78"/>
              </a:rPr>
              <a:t>  </a:t>
            </a:r>
            <a:r>
              <a:rPr lang="fa-IR" altLang="en-US" sz="1100" dirty="0">
                <a:latin typeface="B Nazanin" panose="00000400000000000000" pitchFamily="2" charset="-78"/>
                <a:ea typeface="Calibri" panose="020F0502020204030204" pitchFamily="34" charset="0"/>
                <a:cs typeface="B Titr" panose="00000700000000000000" pitchFamily="2" charset="-78"/>
              </a:rPr>
              <a:t>من می‌خواهم سوالاتی در مورد حافظه شما بپرسم. ممکنه؟</a:t>
            </a:r>
            <a:endParaRPr lang="en-US" altLang="en-US" sz="1100" dirty="0">
              <a:cs typeface="B Titr" panose="00000700000000000000" pitchFamily="2" charset="-78"/>
            </a:endParaRPr>
          </a:p>
          <a:p>
            <a:pPr lvl="0" eaLnBrk="0" fontAlgn="base" hangingPunct="0">
              <a:lnSpc>
                <a:spcPct val="150000"/>
              </a:lnSpc>
              <a:spcBef>
                <a:spcPct val="0"/>
              </a:spcBef>
              <a:spcAft>
                <a:spcPct val="0"/>
              </a:spcAft>
            </a:pPr>
            <a:r>
              <a:rPr lang="en-US" altLang="en-US" sz="1100" dirty="0">
                <a:latin typeface="Calibri" panose="020F0502020204030204" pitchFamily="34" charset="0"/>
                <a:ea typeface="Calibri" panose="020F0502020204030204" pitchFamily="34" charset="0"/>
                <a:cs typeface="B Titr" panose="00000700000000000000" pitchFamily="2" charset="-78"/>
              </a:rPr>
              <a:t>·</a:t>
            </a:r>
            <a:r>
              <a:rPr lang="en-US" altLang="en-US" sz="1100" dirty="0">
                <a:latin typeface="Symbol" panose="05050102010706020507" pitchFamily="18" charset="2"/>
                <a:ea typeface="Calibri" panose="020F0502020204030204" pitchFamily="34" charset="0"/>
                <a:cs typeface="B Titr" panose="00000700000000000000" pitchFamily="2" charset="-78"/>
              </a:rPr>
              <a:t> </a:t>
            </a:r>
            <a:r>
              <a:rPr lang="fa-IR" altLang="en-US" sz="1100" dirty="0">
                <a:latin typeface="B Nazanin" panose="00000400000000000000" pitchFamily="2" charset="-78"/>
                <a:ea typeface="Calibri" panose="020F0502020204030204" pitchFamily="34" charset="0"/>
                <a:cs typeface="B Titr" panose="00000700000000000000" pitchFamily="2" charset="-78"/>
              </a:rPr>
              <a:t>آیا شما با حافظه خود مشکلی دارید؟</a:t>
            </a:r>
            <a:endParaRPr lang="fa-IR" altLang="en-US" sz="1100" dirty="0">
              <a:latin typeface="Arial" panose="020B0604020202020204" pitchFamily="34" charset="0"/>
              <a:cs typeface="B Titr" panose="00000700000000000000" pitchFamily="2" charset="-78"/>
            </a:endParaRPr>
          </a:p>
        </p:txBody>
      </p:sp>
      <p:sp>
        <p:nvSpPr>
          <p:cNvPr id="6" name="Rectangle 5"/>
          <p:cNvSpPr/>
          <p:nvPr/>
        </p:nvSpPr>
        <p:spPr>
          <a:xfrm>
            <a:off x="8350942" y="6309320"/>
            <a:ext cx="242375" cy="215444"/>
          </a:xfrm>
          <a:prstGeom prst="rect">
            <a:avLst/>
          </a:prstGeom>
        </p:spPr>
        <p:txBody>
          <a:bodyPr wrap="none">
            <a:spAutoFit/>
          </a:bodyPr>
          <a:lstStyle/>
          <a:p>
            <a:r>
              <a:rPr lang="fa-IR" altLang="en-US" sz="800" dirty="0" smtClean="0">
                <a:cs typeface="B Titr" panose="00000700000000000000" pitchFamily="2" charset="-78"/>
              </a:rPr>
              <a:t>9</a:t>
            </a:r>
            <a:endParaRPr lang="en-US" altLang="en-US" sz="800" dirty="0">
              <a:cs typeface="B Titr" panose="00000700000000000000" pitchFamily="2" charset="-78"/>
            </a:endParaRPr>
          </a:p>
        </p:txBody>
      </p:sp>
    </p:spTree>
    <p:extLst>
      <p:ext uri="{BB962C8B-B14F-4D97-AF65-F5344CB8AC3E}">
        <p14:creationId xmlns:p14="http://schemas.microsoft.com/office/powerpoint/2010/main" val="34184813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port templat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report template</Template>
  <TotalTime>1711</TotalTime>
  <Words>2116</Words>
  <Application>Microsoft Office PowerPoint</Application>
  <PresentationFormat>On-screen Show (4:3)</PresentationFormat>
  <Paragraphs>504</Paragraphs>
  <Slides>16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report template</vt:lpstr>
      <vt:lpstr>Visio.Drawing.15</vt:lpstr>
      <vt:lpstr>  با یاد و نام آفریدگار هستی  کارگاه آموزش مجازی پروتکل مداخلات سلامت روانی اجتماعی برای بیماران بهبود یافته از کووید-19 تیرماه 1400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دفتر سلامت رواني، اجتماعي و اعتياد</dc:title>
  <dc:creator>dr-nasehi</dc:creator>
  <cp:lastModifiedBy>شیری  زهره</cp:lastModifiedBy>
  <cp:revision>157</cp:revision>
  <cp:lastPrinted>2021-07-06T08:11:53Z</cp:lastPrinted>
  <dcterms:created xsi:type="dcterms:W3CDTF">2011-12-11T10:51:42Z</dcterms:created>
  <dcterms:modified xsi:type="dcterms:W3CDTF">2021-07-26T06:55:55Z</dcterms:modified>
</cp:coreProperties>
</file>